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345" r:id="rId3"/>
    <p:sldId id="367" r:id="rId4"/>
    <p:sldId id="390" r:id="rId5"/>
    <p:sldId id="391" r:id="rId6"/>
    <p:sldId id="365" r:id="rId7"/>
    <p:sldId id="368" r:id="rId8"/>
    <p:sldId id="370" r:id="rId9"/>
    <p:sldId id="408" r:id="rId10"/>
    <p:sldId id="377" r:id="rId11"/>
    <p:sldId id="378" r:id="rId12"/>
    <p:sldId id="379" r:id="rId13"/>
    <p:sldId id="256" r:id="rId14"/>
    <p:sldId id="380" r:id="rId15"/>
    <p:sldId id="381" r:id="rId16"/>
    <p:sldId id="382" r:id="rId17"/>
    <p:sldId id="383" r:id="rId18"/>
    <p:sldId id="384" r:id="rId19"/>
    <p:sldId id="393" r:id="rId20"/>
    <p:sldId id="398" r:id="rId21"/>
    <p:sldId id="399" r:id="rId22"/>
    <p:sldId id="400" r:id="rId23"/>
    <p:sldId id="394" r:id="rId24"/>
    <p:sldId id="392" r:id="rId25"/>
    <p:sldId id="397" r:id="rId26"/>
    <p:sldId id="395" r:id="rId27"/>
    <p:sldId id="396" r:id="rId28"/>
    <p:sldId id="404" r:id="rId29"/>
    <p:sldId id="405" r:id="rId30"/>
    <p:sldId id="406" r:id="rId31"/>
    <p:sldId id="407" r:id="rId32"/>
    <p:sldId id="401" r:id="rId33"/>
    <p:sldId id="402" r:id="rId34"/>
    <p:sldId id="4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1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8" d="100"/>
          <a:sy n="98" d="100"/>
        </p:scale>
        <p:origin x="99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665E8-9E8E-48B0-BB15-49C439B59A0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60D4377-BC50-4569-8608-02F33C9E56B1}">
      <dgm:prSet custT="1"/>
      <dgm:spPr/>
      <dgm:t>
        <a:bodyPr/>
        <a:lstStyle/>
        <a:p>
          <a:pPr>
            <a:lnSpc>
              <a:spcPct val="100000"/>
            </a:lnSpc>
          </a:pPr>
          <a:r>
            <a:rPr lang="en-US" sz="2800" b="1" i="0" baseline="0" dirty="0">
              <a:latin typeface="Century Gothic" panose="020B0502020202020204" pitchFamily="34" charset="0"/>
            </a:rPr>
            <a:t>Director of Community Housing </a:t>
          </a:r>
          <a:r>
            <a:rPr lang="en-US" sz="2800" b="0" i="0" baseline="0" dirty="0">
              <a:latin typeface="Century Gothic" panose="020B0502020202020204" pitchFamily="34" charset="0"/>
            </a:rPr>
            <a:t>– Bill Lord</a:t>
          </a:r>
          <a:endParaRPr lang="en-US" sz="2800" dirty="0">
            <a:latin typeface="Century Gothic" panose="020B0502020202020204" pitchFamily="34" charset="0"/>
          </a:endParaRPr>
        </a:p>
      </dgm:t>
    </dgm:pt>
    <dgm:pt modelId="{83DEBEF2-C84E-4302-9D92-9721C81CEBB6}" type="parTrans" cxnId="{2CFDE839-7B2D-4B46-90B3-76DF8BCA60A2}">
      <dgm:prSet/>
      <dgm:spPr/>
      <dgm:t>
        <a:bodyPr/>
        <a:lstStyle/>
        <a:p>
          <a:endParaRPr lang="en-US"/>
        </a:p>
      </dgm:t>
    </dgm:pt>
    <dgm:pt modelId="{495EECBC-9A8E-4323-A6E4-08544296BA08}" type="sibTrans" cxnId="{2CFDE839-7B2D-4B46-90B3-76DF8BCA60A2}">
      <dgm:prSet/>
      <dgm:spPr/>
      <dgm:t>
        <a:bodyPr/>
        <a:lstStyle/>
        <a:p>
          <a:endParaRPr lang="en-US"/>
        </a:p>
      </dgm:t>
    </dgm:pt>
    <dgm:pt modelId="{7DB21287-B043-4560-8FBF-C07162865CD4}">
      <dgm:prSet custT="1"/>
      <dgm:spPr/>
      <dgm:t>
        <a:bodyPr/>
        <a:lstStyle/>
        <a:p>
          <a:pPr>
            <a:lnSpc>
              <a:spcPct val="100000"/>
            </a:lnSpc>
          </a:pPr>
          <a:r>
            <a:rPr lang="en-US" sz="2800" b="1" i="0" baseline="0" dirty="0">
              <a:latin typeface="Century Gothic" panose="020B0502020202020204" pitchFamily="34" charset="0"/>
            </a:rPr>
            <a:t>Community Housing Programs Manager </a:t>
          </a:r>
          <a:r>
            <a:rPr lang="en-US" sz="2800" b="0" i="0" baseline="0" dirty="0">
              <a:latin typeface="Century Gothic" panose="020B0502020202020204" pitchFamily="34" charset="0"/>
            </a:rPr>
            <a:t>– Larisa Stout</a:t>
          </a:r>
          <a:endParaRPr lang="en-US" sz="2800" dirty="0">
            <a:latin typeface="Century Gothic" panose="020B0502020202020204" pitchFamily="34" charset="0"/>
          </a:endParaRPr>
        </a:p>
      </dgm:t>
    </dgm:pt>
    <dgm:pt modelId="{13E4C56F-0C35-41CF-B904-3AD843B7F084}" type="parTrans" cxnId="{0F186261-6B2A-4F31-950D-B7375AA0D940}">
      <dgm:prSet/>
      <dgm:spPr/>
      <dgm:t>
        <a:bodyPr/>
        <a:lstStyle/>
        <a:p>
          <a:endParaRPr lang="en-US"/>
        </a:p>
      </dgm:t>
    </dgm:pt>
    <dgm:pt modelId="{6C011D9D-353D-4BF8-87D0-E99F7EB187F8}" type="sibTrans" cxnId="{0F186261-6B2A-4F31-950D-B7375AA0D940}">
      <dgm:prSet/>
      <dgm:spPr/>
      <dgm:t>
        <a:bodyPr/>
        <a:lstStyle/>
        <a:p>
          <a:endParaRPr lang="en-US"/>
        </a:p>
      </dgm:t>
    </dgm:pt>
    <dgm:pt modelId="{E1EABD33-851C-4D1F-A706-84DADA90EFB0}">
      <dgm:prSet custT="1"/>
      <dgm:spPr/>
      <dgm:t>
        <a:bodyPr/>
        <a:lstStyle/>
        <a:p>
          <a:pPr>
            <a:lnSpc>
              <a:spcPct val="100000"/>
            </a:lnSpc>
          </a:pPr>
          <a:r>
            <a:rPr lang="en-US" sz="2800" b="1" i="0" baseline="0" dirty="0">
              <a:latin typeface="Century Gothic" panose="020B0502020202020204" pitchFamily="34" charset="0"/>
            </a:rPr>
            <a:t>Senior Housing Program Coordinator </a:t>
          </a:r>
          <a:r>
            <a:rPr lang="en-US" sz="2800" b="0" i="0" baseline="0" dirty="0">
              <a:latin typeface="Century Gothic" panose="020B0502020202020204" pitchFamily="34" charset="0"/>
            </a:rPr>
            <a:t>– </a:t>
          </a:r>
          <a:r>
            <a:rPr lang="en-US" sz="2800" dirty="0">
              <a:latin typeface="Century Gothic" panose="020B0502020202020204" pitchFamily="34" charset="0"/>
            </a:rPr>
            <a:t>Evelyn Finch</a:t>
          </a:r>
        </a:p>
      </dgm:t>
    </dgm:pt>
    <dgm:pt modelId="{562EB9ED-66E8-4059-A9A6-C7CE49354EFA}" type="parTrans" cxnId="{1F1F9EC0-D138-44AE-8C05-CFC12ED04788}">
      <dgm:prSet/>
      <dgm:spPr/>
      <dgm:t>
        <a:bodyPr/>
        <a:lstStyle/>
        <a:p>
          <a:endParaRPr lang="en-US"/>
        </a:p>
      </dgm:t>
    </dgm:pt>
    <dgm:pt modelId="{8DE1015B-C2F2-4171-ACA5-34CFDBA0801E}" type="sibTrans" cxnId="{1F1F9EC0-D138-44AE-8C05-CFC12ED04788}">
      <dgm:prSet/>
      <dgm:spPr/>
      <dgm:t>
        <a:bodyPr/>
        <a:lstStyle/>
        <a:p>
          <a:endParaRPr lang="en-US"/>
        </a:p>
      </dgm:t>
    </dgm:pt>
    <dgm:pt modelId="{0B8C92F4-0B72-4978-8A6C-E52A93319151}">
      <dgm:prSet custT="1"/>
      <dgm:spPr/>
      <dgm:t>
        <a:bodyPr/>
        <a:lstStyle/>
        <a:p>
          <a:pPr>
            <a:lnSpc>
              <a:spcPct val="100000"/>
            </a:lnSpc>
          </a:pPr>
          <a:r>
            <a:rPr lang="en-US" sz="2800" b="1" i="0" baseline="0" dirty="0">
              <a:latin typeface="Century Gothic" panose="020B0502020202020204" pitchFamily="34" charset="0"/>
            </a:rPr>
            <a:t>Senior Housing Program Coordinator </a:t>
          </a:r>
          <a:r>
            <a:rPr lang="en-US" sz="2800" b="0" i="0" baseline="0" dirty="0">
              <a:latin typeface="Century Gothic" panose="020B0502020202020204" pitchFamily="34" charset="0"/>
            </a:rPr>
            <a:t>– </a:t>
          </a:r>
          <a:r>
            <a:rPr lang="en-US" sz="2800" dirty="0">
              <a:latin typeface="Century Gothic" panose="020B0502020202020204" pitchFamily="34" charset="0"/>
            </a:rPr>
            <a:t>Maree Emberton</a:t>
          </a:r>
        </a:p>
      </dgm:t>
    </dgm:pt>
    <dgm:pt modelId="{89C59180-014A-405D-BB72-062BF7B350A4}" type="parTrans" cxnId="{E45EFC59-8999-4F93-9CDF-9CDABFF3CA20}">
      <dgm:prSet/>
      <dgm:spPr/>
      <dgm:t>
        <a:bodyPr/>
        <a:lstStyle/>
        <a:p>
          <a:endParaRPr lang="en-US"/>
        </a:p>
      </dgm:t>
    </dgm:pt>
    <dgm:pt modelId="{13145380-8E78-48E5-82BB-D24D9D90DBF0}" type="sibTrans" cxnId="{E45EFC59-8999-4F93-9CDF-9CDABFF3CA20}">
      <dgm:prSet/>
      <dgm:spPr/>
      <dgm:t>
        <a:bodyPr/>
        <a:lstStyle/>
        <a:p>
          <a:endParaRPr lang="en-US"/>
        </a:p>
      </dgm:t>
    </dgm:pt>
    <dgm:pt modelId="{28F4507F-F2BB-40C1-B5E7-C5FAD19489D1}" type="pres">
      <dgm:prSet presAssocID="{C63665E8-9E8E-48B0-BB15-49C439B59A0A}" presName="vert0" presStyleCnt="0">
        <dgm:presLayoutVars>
          <dgm:dir/>
          <dgm:animOne val="branch"/>
          <dgm:animLvl val="lvl"/>
        </dgm:presLayoutVars>
      </dgm:prSet>
      <dgm:spPr/>
    </dgm:pt>
    <dgm:pt modelId="{AF8296E4-A65E-4312-A21C-E97BA529704D}" type="pres">
      <dgm:prSet presAssocID="{360D4377-BC50-4569-8608-02F33C9E56B1}" presName="thickLine" presStyleLbl="alignNode1" presStyleIdx="0" presStyleCnt="4"/>
      <dgm:spPr/>
    </dgm:pt>
    <dgm:pt modelId="{AEB65F52-6B33-4649-8BB6-F4CAD5B1EE65}" type="pres">
      <dgm:prSet presAssocID="{360D4377-BC50-4569-8608-02F33C9E56B1}" presName="horz1" presStyleCnt="0"/>
      <dgm:spPr/>
    </dgm:pt>
    <dgm:pt modelId="{7722EFC0-4233-4C3A-B1A0-E7EDD499D186}" type="pres">
      <dgm:prSet presAssocID="{360D4377-BC50-4569-8608-02F33C9E56B1}" presName="tx1" presStyleLbl="revTx" presStyleIdx="0" presStyleCnt="4"/>
      <dgm:spPr/>
    </dgm:pt>
    <dgm:pt modelId="{DB35FD0E-AD90-4B3A-864B-CE6FD551964C}" type="pres">
      <dgm:prSet presAssocID="{360D4377-BC50-4569-8608-02F33C9E56B1}" presName="vert1" presStyleCnt="0"/>
      <dgm:spPr/>
    </dgm:pt>
    <dgm:pt modelId="{077B3F2E-554A-46F0-86C1-DB5C8CC72978}" type="pres">
      <dgm:prSet presAssocID="{7DB21287-B043-4560-8FBF-C07162865CD4}" presName="thickLine" presStyleLbl="alignNode1" presStyleIdx="1" presStyleCnt="4"/>
      <dgm:spPr/>
    </dgm:pt>
    <dgm:pt modelId="{4D7A90B9-A659-43C6-A047-D74D85ECD7AB}" type="pres">
      <dgm:prSet presAssocID="{7DB21287-B043-4560-8FBF-C07162865CD4}" presName="horz1" presStyleCnt="0"/>
      <dgm:spPr/>
    </dgm:pt>
    <dgm:pt modelId="{062A6CB9-67F8-41CA-A55F-DA66A65317AE}" type="pres">
      <dgm:prSet presAssocID="{7DB21287-B043-4560-8FBF-C07162865CD4}" presName="tx1" presStyleLbl="revTx" presStyleIdx="1" presStyleCnt="4"/>
      <dgm:spPr/>
    </dgm:pt>
    <dgm:pt modelId="{864FB244-9099-40DE-922F-AD55DC3DA961}" type="pres">
      <dgm:prSet presAssocID="{7DB21287-B043-4560-8FBF-C07162865CD4}" presName="vert1" presStyleCnt="0"/>
      <dgm:spPr/>
    </dgm:pt>
    <dgm:pt modelId="{31812E39-6E7B-4AF5-976E-EC8C78B2535A}" type="pres">
      <dgm:prSet presAssocID="{E1EABD33-851C-4D1F-A706-84DADA90EFB0}" presName="thickLine" presStyleLbl="alignNode1" presStyleIdx="2" presStyleCnt="4"/>
      <dgm:spPr/>
    </dgm:pt>
    <dgm:pt modelId="{5EE01288-937E-42A0-8F0C-DCC803CBE7A1}" type="pres">
      <dgm:prSet presAssocID="{E1EABD33-851C-4D1F-A706-84DADA90EFB0}" presName="horz1" presStyleCnt="0"/>
      <dgm:spPr/>
    </dgm:pt>
    <dgm:pt modelId="{9D3503FB-0AEB-4B14-A931-80E5FA9D8371}" type="pres">
      <dgm:prSet presAssocID="{E1EABD33-851C-4D1F-A706-84DADA90EFB0}" presName="tx1" presStyleLbl="revTx" presStyleIdx="2" presStyleCnt="4"/>
      <dgm:spPr/>
    </dgm:pt>
    <dgm:pt modelId="{0E6F4BFE-01DB-4515-B86C-9EE3A8C339DC}" type="pres">
      <dgm:prSet presAssocID="{E1EABD33-851C-4D1F-A706-84DADA90EFB0}" presName="vert1" presStyleCnt="0"/>
      <dgm:spPr/>
    </dgm:pt>
    <dgm:pt modelId="{54F1DEF6-EE29-41F6-A014-8BA2B654263B}" type="pres">
      <dgm:prSet presAssocID="{0B8C92F4-0B72-4978-8A6C-E52A93319151}" presName="thickLine" presStyleLbl="alignNode1" presStyleIdx="3" presStyleCnt="4"/>
      <dgm:spPr/>
    </dgm:pt>
    <dgm:pt modelId="{BED73D65-58EE-4788-B7AB-085810CB9238}" type="pres">
      <dgm:prSet presAssocID="{0B8C92F4-0B72-4978-8A6C-E52A93319151}" presName="horz1" presStyleCnt="0"/>
      <dgm:spPr/>
    </dgm:pt>
    <dgm:pt modelId="{DA11CA38-3BEB-40DD-A55D-B0EE0E714AFC}" type="pres">
      <dgm:prSet presAssocID="{0B8C92F4-0B72-4978-8A6C-E52A93319151}" presName="tx1" presStyleLbl="revTx" presStyleIdx="3" presStyleCnt="4"/>
      <dgm:spPr/>
    </dgm:pt>
    <dgm:pt modelId="{44697302-BD07-4B19-866F-894C59CD0F2C}" type="pres">
      <dgm:prSet presAssocID="{0B8C92F4-0B72-4978-8A6C-E52A93319151}" presName="vert1" presStyleCnt="0"/>
      <dgm:spPr/>
    </dgm:pt>
  </dgm:ptLst>
  <dgm:cxnLst>
    <dgm:cxn modelId="{4968BC13-B68A-4942-8DC5-30CDA5A57E86}" type="presOf" srcId="{7DB21287-B043-4560-8FBF-C07162865CD4}" destId="{062A6CB9-67F8-41CA-A55F-DA66A65317AE}" srcOrd="0" destOrd="0" presId="urn:microsoft.com/office/officeart/2008/layout/LinedList"/>
    <dgm:cxn modelId="{2CFDE839-7B2D-4B46-90B3-76DF8BCA60A2}" srcId="{C63665E8-9E8E-48B0-BB15-49C439B59A0A}" destId="{360D4377-BC50-4569-8608-02F33C9E56B1}" srcOrd="0" destOrd="0" parTransId="{83DEBEF2-C84E-4302-9D92-9721C81CEBB6}" sibTransId="{495EECBC-9A8E-4323-A6E4-08544296BA08}"/>
    <dgm:cxn modelId="{0F186261-6B2A-4F31-950D-B7375AA0D940}" srcId="{C63665E8-9E8E-48B0-BB15-49C439B59A0A}" destId="{7DB21287-B043-4560-8FBF-C07162865CD4}" srcOrd="1" destOrd="0" parTransId="{13E4C56F-0C35-41CF-B904-3AD843B7F084}" sibTransId="{6C011D9D-353D-4BF8-87D0-E99F7EB187F8}"/>
    <dgm:cxn modelId="{E45EFC59-8999-4F93-9CDF-9CDABFF3CA20}" srcId="{C63665E8-9E8E-48B0-BB15-49C439B59A0A}" destId="{0B8C92F4-0B72-4978-8A6C-E52A93319151}" srcOrd="3" destOrd="0" parTransId="{89C59180-014A-405D-BB72-062BF7B350A4}" sibTransId="{13145380-8E78-48E5-82BB-D24D9D90DBF0}"/>
    <dgm:cxn modelId="{7A6BC890-9820-4E52-94EA-1E393369198A}" type="presOf" srcId="{C63665E8-9E8E-48B0-BB15-49C439B59A0A}" destId="{28F4507F-F2BB-40C1-B5E7-C5FAD19489D1}" srcOrd="0" destOrd="0" presId="urn:microsoft.com/office/officeart/2008/layout/LinedList"/>
    <dgm:cxn modelId="{A2438EB4-3D3F-47A9-AD94-0907AF6351CF}" type="presOf" srcId="{0B8C92F4-0B72-4978-8A6C-E52A93319151}" destId="{DA11CA38-3BEB-40DD-A55D-B0EE0E714AFC}" srcOrd="0" destOrd="0" presId="urn:microsoft.com/office/officeart/2008/layout/LinedList"/>
    <dgm:cxn modelId="{1F1F9EC0-D138-44AE-8C05-CFC12ED04788}" srcId="{C63665E8-9E8E-48B0-BB15-49C439B59A0A}" destId="{E1EABD33-851C-4D1F-A706-84DADA90EFB0}" srcOrd="2" destOrd="0" parTransId="{562EB9ED-66E8-4059-A9A6-C7CE49354EFA}" sibTransId="{8DE1015B-C2F2-4171-ACA5-34CFDBA0801E}"/>
    <dgm:cxn modelId="{C576B2C9-19AE-4546-B299-2DE49CC092D3}" type="presOf" srcId="{360D4377-BC50-4569-8608-02F33C9E56B1}" destId="{7722EFC0-4233-4C3A-B1A0-E7EDD499D186}" srcOrd="0" destOrd="0" presId="urn:microsoft.com/office/officeart/2008/layout/LinedList"/>
    <dgm:cxn modelId="{15085EFB-9EC0-4F5E-B601-5E2F1DDF98B9}" type="presOf" srcId="{E1EABD33-851C-4D1F-A706-84DADA90EFB0}" destId="{9D3503FB-0AEB-4B14-A931-80E5FA9D8371}" srcOrd="0" destOrd="0" presId="urn:microsoft.com/office/officeart/2008/layout/LinedList"/>
    <dgm:cxn modelId="{12D045B0-C8DC-4DF7-B204-CE25D727CD2A}" type="presParOf" srcId="{28F4507F-F2BB-40C1-B5E7-C5FAD19489D1}" destId="{AF8296E4-A65E-4312-A21C-E97BA529704D}" srcOrd="0" destOrd="0" presId="urn:microsoft.com/office/officeart/2008/layout/LinedList"/>
    <dgm:cxn modelId="{7B34FDA0-B77C-437F-B08C-42F4386470DD}" type="presParOf" srcId="{28F4507F-F2BB-40C1-B5E7-C5FAD19489D1}" destId="{AEB65F52-6B33-4649-8BB6-F4CAD5B1EE65}" srcOrd="1" destOrd="0" presId="urn:microsoft.com/office/officeart/2008/layout/LinedList"/>
    <dgm:cxn modelId="{9B56DFC5-603F-4CAB-9B5F-8E4D4C741932}" type="presParOf" srcId="{AEB65F52-6B33-4649-8BB6-F4CAD5B1EE65}" destId="{7722EFC0-4233-4C3A-B1A0-E7EDD499D186}" srcOrd="0" destOrd="0" presId="urn:microsoft.com/office/officeart/2008/layout/LinedList"/>
    <dgm:cxn modelId="{9AAA962F-A795-406A-945E-05619B416D54}" type="presParOf" srcId="{AEB65F52-6B33-4649-8BB6-F4CAD5B1EE65}" destId="{DB35FD0E-AD90-4B3A-864B-CE6FD551964C}" srcOrd="1" destOrd="0" presId="urn:microsoft.com/office/officeart/2008/layout/LinedList"/>
    <dgm:cxn modelId="{434B759C-7518-47CF-AEAE-C29AFD29D715}" type="presParOf" srcId="{28F4507F-F2BB-40C1-B5E7-C5FAD19489D1}" destId="{077B3F2E-554A-46F0-86C1-DB5C8CC72978}" srcOrd="2" destOrd="0" presId="urn:microsoft.com/office/officeart/2008/layout/LinedList"/>
    <dgm:cxn modelId="{533E80CD-BF1D-4ABE-AAB2-3A918DC22419}" type="presParOf" srcId="{28F4507F-F2BB-40C1-B5E7-C5FAD19489D1}" destId="{4D7A90B9-A659-43C6-A047-D74D85ECD7AB}" srcOrd="3" destOrd="0" presId="urn:microsoft.com/office/officeart/2008/layout/LinedList"/>
    <dgm:cxn modelId="{E3B08659-35E3-4D06-878A-6FD3B8BE0D07}" type="presParOf" srcId="{4D7A90B9-A659-43C6-A047-D74D85ECD7AB}" destId="{062A6CB9-67F8-41CA-A55F-DA66A65317AE}" srcOrd="0" destOrd="0" presId="urn:microsoft.com/office/officeart/2008/layout/LinedList"/>
    <dgm:cxn modelId="{88FA5982-14E7-4DC5-9AE9-16777265E0A0}" type="presParOf" srcId="{4D7A90B9-A659-43C6-A047-D74D85ECD7AB}" destId="{864FB244-9099-40DE-922F-AD55DC3DA961}" srcOrd="1" destOrd="0" presId="urn:microsoft.com/office/officeart/2008/layout/LinedList"/>
    <dgm:cxn modelId="{9A9D2639-2826-4563-A8B3-BFE306DF8FCC}" type="presParOf" srcId="{28F4507F-F2BB-40C1-B5E7-C5FAD19489D1}" destId="{31812E39-6E7B-4AF5-976E-EC8C78B2535A}" srcOrd="4" destOrd="0" presId="urn:microsoft.com/office/officeart/2008/layout/LinedList"/>
    <dgm:cxn modelId="{A49985B5-275B-48A4-B4BB-BB90492A849E}" type="presParOf" srcId="{28F4507F-F2BB-40C1-B5E7-C5FAD19489D1}" destId="{5EE01288-937E-42A0-8F0C-DCC803CBE7A1}" srcOrd="5" destOrd="0" presId="urn:microsoft.com/office/officeart/2008/layout/LinedList"/>
    <dgm:cxn modelId="{4EE0E8DF-A038-4A67-B764-4BE9FCA9B8BA}" type="presParOf" srcId="{5EE01288-937E-42A0-8F0C-DCC803CBE7A1}" destId="{9D3503FB-0AEB-4B14-A931-80E5FA9D8371}" srcOrd="0" destOrd="0" presId="urn:microsoft.com/office/officeart/2008/layout/LinedList"/>
    <dgm:cxn modelId="{73D77E50-7828-4EA9-8E18-4E22BA301700}" type="presParOf" srcId="{5EE01288-937E-42A0-8F0C-DCC803CBE7A1}" destId="{0E6F4BFE-01DB-4515-B86C-9EE3A8C339DC}" srcOrd="1" destOrd="0" presId="urn:microsoft.com/office/officeart/2008/layout/LinedList"/>
    <dgm:cxn modelId="{97C27793-552C-4638-B128-370BA61D9D28}" type="presParOf" srcId="{28F4507F-F2BB-40C1-B5E7-C5FAD19489D1}" destId="{54F1DEF6-EE29-41F6-A014-8BA2B654263B}" srcOrd="6" destOrd="0" presId="urn:microsoft.com/office/officeart/2008/layout/LinedList"/>
    <dgm:cxn modelId="{221B24B7-90ED-4DDE-B124-471E08491A0B}" type="presParOf" srcId="{28F4507F-F2BB-40C1-B5E7-C5FAD19489D1}" destId="{BED73D65-58EE-4788-B7AB-085810CB9238}" srcOrd="7" destOrd="0" presId="urn:microsoft.com/office/officeart/2008/layout/LinedList"/>
    <dgm:cxn modelId="{B1BCA703-33FE-49EB-85C0-E7427B7A85B9}" type="presParOf" srcId="{BED73D65-58EE-4788-B7AB-085810CB9238}" destId="{DA11CA38-3BEB-40DD-A55D-B0EE0E714AFC}" srcOrd="0" destOrd="0" presId="urn:microsoft.com/office/officeart/2008/layout/LinedList"/>
    <dgm:cxn modelId="{8F93EA85-88A3-4910-9F5A-FCC5DC7E4AD7}" type="presParOf" srcId="{BED73D65-58EE-4788-B7AB-085810CB9238}" destId="{44697302-BD07-4B19-866F-894C59CD0F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296E4-A65E-4312-A21C-E97BA529704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2EFC0-4233-4C3A-B1A0-E7EDD499D186}">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i="0" kern="1200" baseline="0" dirty="0">
              <a:latin typeface="Century Gothic" panose="020B0502020202020204" pitchFamily="34" charset="0"/>
            </a:rPr>
            <a:t>Director of Community Housing </a:t>
          </a:r>
          <a:r>
            <a:rPr lang="en-US" sz="2800" b="0" i="0" kern="1200" baseline="0" dirty="0">
              <a:latin typeface="Century Gothic" panose="020B0502020202020204" pitchFamily="34" charset="0"/>
            </a:rPr>
            <a:t>– Bill Lord</a:t>
          </a:r>
          <a:endParaRPr lang="en-US" sz="2800" kern="1200" dirty="0">
            <a:latin typeface="Century Gothic" panose="020B0502020202020204" pitchFamily="34" charset="0"/>
          </a:endParaRPr>
        </a:p>
      </dsp:txBody>
      <dsp:txXfrm>
        <a:off x="0" y="0"/>
        <a:ext cx="6797675" cy="1412477"/>
      </dsp:txXfrm>
    </dsp:sp>
    <dsp:sp modelId="{077B3F2E-554A-46F0-86C1-DB5C8CC72978}">
      <dsp:nvSpPr>
        <dsp:cNvPr id="0" name=""/>
        <dsp:cNvSpPr/>
      </dsp:nvSpPr>
      <dsp:spPr>
        <a:xfrm>
          <a:off x="0" y="141247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A6CB9-67F8-41CA-A55F-DA66A65317AE}">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i="0" kern="1200" baseline="0" dirty="0">
              <a:latin typeface="Century Gothic" panose="020B0502020202020204" pitchFamily="34" charset="0"/>
            </a:rPr>
            <a:t>Community Housing Programs Manager </a:t>
          </a:r>
          <a:r>
            <a:rPr lang="en-US" sz="2800" b="0" i="0" kern="1200" baseline="0" dirty="0">
              <a:latin typeface="Century Gothic" panose="020B0502020202020204" pitchFamily="34" charset="0"/>
            </a:rPr>
            <a:t>– Larisa Stout</a:t>
          </a:r>
          <a:endParaRPr lang="en-US" sz="2800" kern="1200" dirty="0">
            <a:latin typeface="Century Gothic" panose="020B0502020202020204" pitchFamily="34" charset="0"/>
          </a:endParaRPr>
        </a:p>
      </dsp:txBody>
      <dsp:txXfrm>
        <a:off x="0" y="1412477"/>
        <a:ext cx="6797675" cy="1412477"/>
      </dsp:txXfrm>
    </dsp:sp>
    <dsp:sp modelId="{31812E39-6E7B-4AF5-976E-EC8C78B2535A}">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503FB-0AEB-4B14-A931-80E5FA9D8371}">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i="0" kern="1200" baseline="0" dirty="0">
              <a:latin typeface="Century Gothic" panose="020B0502020202020204" pitchFamily="34" charset="0"/>
            </a:rPr>
            <a:t>Senior Housing Program Coordinator </a:t>
          </a:r>
          <a:r>
            <a:rPr lang="en-US" sz="2800" b="0" i="0" kern="1200" baseline="0" dirty="0">
              <a:latin typeface="Century Gothic" panose="020B0502020202020204" pitchFamily="34" charset="0"/>
            </a:rPr>
            <a:t>– </a:t>
          </a:r>
          <a:r>
            <a:rPr lang="en-US" sz="2800" kern="1200" dirty="0">
              <a:latin typeface="Century Gothic" panose="020B0502020202020204" pitchFamily="34" charset="0"/>
            </a:rPr>
            <a:t>Evelyn Finch</a:t>
          </a:r>
        </a:p>
      </dsp:txBody>
      <dsp:txXfrm>
        <a:off x="0" y="2824955"/>
        <a:ext cx="6797675" cy="1412477"/>
      </dsp:txXfrm>
    </dsp:sp>
    <dsp:sp modelId="{54F1DEF6-EE29-41F6-A014-8BA2B654263B}">
      <dsp:nvSpPr>
        <dsp:cNvPr id="0" name=""/>
        <dsp:cNvSpPr/>
      </dsp:nvSpPr>
      <dsp:spPr>
        <a:xfrm>
          <a:off x="0" y="4237434"/>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1CA38-3BEB-40DD-A55D-B0EE0E714AFC}">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i="0" kern="1200" baseline="0" dirty="0">
              <a:latin typeface="Century Gothic" panose="020B0502020202020204" pitchFamily="34" charset="0"/>
            </a:rPr>
            <a:t>Senior Housing Program Coordinator </a:t>
          </a:r>
          <a:r>
            <a:rPr lang="en-US" sz="2800" b="0" i="0" kern="1200" baseline="0" dirty="0">
              <a:latin typeface="Century Gothic" panose="020B0502020202020204" pitchFamily="34" charset="0"/>
            </a:rPr>
            <a:t>– </a:t>
          </a:r>
          <a:r>
            <a:rPr lang="en-US" sz="2800" kern="1200" dirty="0">
              <a:latin typeface="Century Gothic" panose="020B0502020202020204" pitchFamily="34" charset="0"/>
            </a:rPr>
            <a:t>Maree Emberton</a:t>
          </a:r>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FA96-E208-4AA2-7F92-E336D8A6C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6094A7-F2AA-2707-6CF2-2AC92D110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2495A-1C62-4E01-EAA9-14A8687139C5}"/>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3F846E14-FBA6-7C50-53C1-24D56DCCD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3B7DA-6324-1656-2D53-717BA6E6E5C8}"/>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419693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7D01-0F00-ACE4-06F7-F879263A4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B210A-CDDC-F1B1-3ECB-1F48FEA2F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18E51-7FBF-DE77-3309-D2E80BABBCBE}"/>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83776021-42BE-4E9C-BE94-789BFFD33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527C6-2505-8E9E-93C9-72B6B3B16998}"/>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85383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C99E4-7B68-E247-BAC9-91F36A7E6F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245B4-6777-8990-55C2-7B129C4FC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B4FE5-A955-5ADC-A466-E080E1C83D65}"/>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B8740FB0-28D2-E415-B232-A74AC38BB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478C1-0FA5-7FEE-D67F-D49FB20326DC}"/>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165781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066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a:prstGeom prst="rect">
            <a:avLst/>
          </a:prstGeom>
        </p:spPr>
        <p:txBody>
          <a:bodyPr lIns="91440" rIns="91440">
            <a:normAutofit/>
          </a:bodyPr>
          <a:lstStyle>
            <a:lvl1pPr marL="0" indent="0" algn="l">
              <a:buNone/>
              <a:defRPr sz="2400" cap="all" spc="200" baseline="0">
                <a:solidFill>
                  <a:schemeClr val="tx2"/>
                </a:solidFill>
                <a:latin typeface="Century Gothic" panose="020B0502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600" y="6309839"/>
            <a:ext cx="1447800" cy="435899"/>
          </a:xfrm>
          <a:prstGeom prst="rect">
            <a:avLst/>
          </a:prstGeom>
        </p:spPr>
      </p:pic>
      <p:cxnSp>
        <p:nvCxnSpPr>
          <p:cNvPr id="5" name="Straight Connector 4"/>
          <p:cNvCxnSpPr/>
          <p:nvPr userDrawn="1"/>
        </p:nvCxnSpPr>
        <p:spPr>
          <a:xfrm>
            <a:off x="0" y="4419600"/>
            <a:ext cx="12192000" cy="0"/>
          </a:xfrm>
          <a:prstGeom prst="line">
            <a:avLst/>
          </a:prstGeom>
          <a:ln w="38100">
            <a:solidFill>
              <a:srgbClr val="184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127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3" name="Straight Connector 2"/>
          <p:cNvCxnSpPr/>
          <p:nvPr userDrawn="1"/>
        </p:nvCxnSpPr>
        <p:spPr>
          <a:xfrm>
            <a:off x="0" y="939842"/>
            <a:ext cx="10744200" cy="0"/>
          </a:xfrm>
          <a:prstGeom prst="line">
            <a:avLst/>
          </a:prstGeom>
          <a:ln w="38100">
            <a:solidFill>
              <a:srgbClr val="18447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600" y="6309839"/>
            <a:ext cx="1447800" cy="435899"/>
          </a:xfrm>
          <a:prstGeom prst="rect">
            <a:avLst/>
          </a:prstGeom>
        </p:spPr>
      </p:pic>
      <p:sp>
        <p:nvSpPr>
          <p:cNvPr id="5" name="Title 1"/>
          <p:cNvSpPr>
            <a:spLocks noGrp="1"/>
          </p:cNvSpPr>
          <p:nvPr>
            <p:ph type="ctrTitle" hasCustomPrompt="1"/>
          </p:nvPr>
        </p:nvSpPr>
        <p:spPr>
          <a:xfrm>
            <a:off x="228600" y="162637"/>
            <a:ext cx="10058400" cy="625856"/>
          </a:xfrm>
          <a:prstGeom prst="rect">
            <a:avLst/>
          </a:prstGeom>
        </p:spPr>
        <p:txBody>
          <a:bodyPr anchor="b">
            <a:normAutofit/>
          </a:bodyPr>
          <a:lstStyle>
            <a:lvl1pPr algn="l">
              <a:lnSpc>
                <a:spcPct val="85000"/>
              </a:lnSpc>
              <a:defRPr sz="3600" spc="-50" baseline="0">
                <a:solidFill>
                  <a:srgbClr val="C00000"/>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12284907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0" y="939842"/>
            <a:ext cx="10744200" cy="0"/>
          </a:xfrm>
          <a:prstGeom prst="line">
            <a:avLst/>
          </a:prstGeom>
          <a:ln w="38100">
            <a:solidFill>
              <a:srgbClr val="184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426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869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3C22-E62F-F789-D1A8-EEB2A0E0E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EB530-33AC-847C-4201-FA3DFAB4A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C5966-547A-8538-F910-A64F12D439AA}"/>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A8E248BE-3FAF-3F3B-45F7-0650315AE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B0F66-0014-E0CD-E1E7-04D64DBD90F2}"/>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35767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B8CF-884E-1CBC-8B6C-93E3DE5F3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3B483-1742-70DB-F92F-3E93400179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4DFAE-EA08-34D5-44D3-4F024554443D}"/>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BC69B118-612A-45C3-282C-D39105EEB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27775-4E43-B452-37EC-295D0FF03209}"/>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61768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F964-A618-BB13-49AA-69278DD66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986D1-0BDC-FA55-F58B-FA8F5F8503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AD532A-52B8-32CE-AA1D-E4BAA1493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CB262-7906-891C-D677-D2666486E2D7}"/>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6" name="Footer Placeholder 5">
            <a:extLst>
              <a:ext uri="{FF2B5EF4-FFF2-40B4-BE49-F238E27FC236}">
                <a16:creationId xmlns:a16="http://schemas.microsoft.com/office/drawing/2014/main" id="{83708419-F19A-8B26-F92A-F8F637DA3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CD759-D033-0E58-B327-FD82C02796C0}"/>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5135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0A19-A05B-C733-7F20-C34BA11E12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99888B-982A-8985-2A01-5C9A3A8E3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32EEFB-43AB-EE0D-FA80-86F794853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5975D-2856-4F48-A01F-FD6AEFE6F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5FF29D-6B14-5F49-D959-57B778F80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05280F-5049-9B16-F66F-F24AD7DD013C}"/>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8" name="Footer Placeholder 7">
            <a:extLst>
              <a:ext uri="{FF2B5EF4-FFF2-40B4-BE49-F238E27FC236}">
                <a16:creationId xmlns:a16="http://schemas.microsoft.com/office/drawing/2014/main" id="{1C2EB516-D8EF-1CF5-BF30-F7266636C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7B63C7-B0C0-7D80-D6E4-379FAD5320FD}"/>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232284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A828-3A85-F15D-AD75-08516CFBD4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0EC2B2-F417-4CD4-9109-AEB179A5CBE5}"/>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4" name="Footer Placeholder 3">
            <a:extLst>
              <a:ext uri="{FF2B5EF4-FFF2-40B4-BE49-F238E27FC236}">
                <a16:creationId xmlns:a16="http://schemas.microsoft.com/office/drawing/2014/main" id="{81709480-B574-81DF-64FB-08FD6DCAC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85370-2D85-1760-CC07-F306014F3D14}"/>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204254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83FF9-291D-383D-9655-7B2E70771973}"/>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3" name="Footer Placeholder 2">
            <a:extLst>
              <a:ext uri="{FF2B5EF4-FFF2-40B4-BE49-F238E27FC236}">
                <a16:creationId xmlns:a16="http://schemas.microsoft.com/office/drawing/2014/main" id="{78682869-AB62-0E31-D921-CAC2CB1FEA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9C18A-350D-2E4F-BEC8-541696AE6D91}"/>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25708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2A5A-06B0-F132-CA82-FBCC7DF2E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B96A6-FD67-72A4-70EF-88F0C9E63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23BD3-B969-0526-E1E9-2E1D1FEAA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99E48-76B9-E563-A6CB-8AFCAA9C6740}"/>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6" name="Footer Placeholder 5">
            <a:extLst>
              <a:ext uri="{FF2B5EF4-FFF2-40B4-BE49-F238E27FC236}">
                <a16:creationId xmlns:a16="http://schemas.microsoft.com/office/drawing/2014/main" id="{5A7BA5A6-2661-0B5B-8F3A-3BCCD12C3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DB9E2-1212-0D72-BF14-20DBB9531D4F}"/>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172333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81B0-D5F5-58E9-FDB4-9A4392D53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E3BBA-F20D-8807-0A8F-65D8AA4D7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D0E50-E712-3179-46F8-F967A3290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38A2D-A911-ADE8-8FE5-85E8B975B5A6}"/>
              </a:ext>
            </a:extLst>
          </p:cNvPr>
          <p:cNvSpPr>
            <a:spLocks noGrp="1"/>
          </p:cNvSpPr>
          <p:nvPr>
            <p:ph type="dt" sz="half" idx="10"/>
          </p:nvPr>
        </p:nvSpPr>
        <p:spPr/>
        <p:txBody>
          <a:bodyPr/>
          <a:lstStyle/>
          <a:p>
            <a:fld id="{5C6630B7-67F2-4FE7-B5C5-FA75D35D6B7D}" type="datetimeFigureOut">
              <a:rPr lang="en-US" smtClean="0"/>
              <a:t>11/19/2025</a:t>
            </a:fld>
            <a:endParaRPr lang="en-US"/>
          </a:p>
        </p:txBody>
      </p:sp>
      <p:sp>
        <p:nvSpPr>
          <p:cNvPr id="6" name="Footer Placeholder 5">
            <a:extLst>
              <a:ext uri="{FF2B5EF4-FFF2-40B4-BE49-F238E27FC236}">
                <a16:creationId xmlns:a16="http://schemas.microsoft.com/office/drawing/2014/main" id="{E99B9D67-5665-75B6-F0D8-F2147C8F2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68E66-865D-6B49-378F-F2D181016FC5}"/>
              </a:ext>
            </a:extLst>
          </p:cNvPr>
          <p:cNvSpPr>
            <a:spLocks noGrp="1"/>
          </p:cNvSpPr>
          <p:nvPr>
            <p:ph type="sldNum" sz="quarter" idx="12"/>
          </p:nvPr>
        </p:nvSpPr>
        <p:spPr/>
        <p:txBody>
          <a:bodyPr/>
          <a:lstStyle/>
          <a:p>
            <a:fld id="{D3007F1C-2859-4929-8CFC-AECD4119411C}" type="slidenum">
              <a:rPr lang="en-US" smtClean="0"/>
              <a:t>‹#›</a:t>
            </a:fld>
            <a:endParaRPr lang="en-US"/>
          </a:p>
        </p:txBody>
      </p:sp>
    </p:spTree>
    <p:extLst>
      <p:ext uri="{BB962C8B-B14F-4D97-AF65-F5344CB8AC3E}">
        <p14:creationId xmlns:p14="http://schemas.microsoft.com/office/powerpoint/2010/main" val="52168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709E9-FBBA-63E1-7C6F-CC61BF34DB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1A1B4-360A-284F-1CAC-2F272B7E2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0E527-A8FC-0F1C-C2F8-A01F88CA9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6630B7-67F2-4FE7-B5C5-FA75D35D6B7D}" type="datetimeFigureOut">
              <a:rPr lang="en-US" smtClean="0"/>
              <a:t>11/19/2025</a:t>
            </a:fld>
            <a:endParaRPr lang="en-US"/>
          </a:p>
        </p:txBody>
      </p:sp>
      <p:sp>
        <p:nvSpPr>
          <p:cNvPr id="5" name="Footer Placeholder 4">
            <a:extLst>
              <a:ext uri="{FF2B5EF4-FFF2-40B4-BE49-F238E27FC236}">
                <a16:creationId xmlns:a16="http://schemas.microsoft.com/office/drawing/2014/main" id="{5E8FBAE0-AAE4-70A2-6086-708FDAFBF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F35368-28B0-C26C-E528-85F840EC4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007F1C-2859-4929-8CFC-AECD4119411C}" type="slidenum">
              <a:rPr lang="en-US" smtClean="0"/>
              <a:t>‹#›</a:t>
            </a:fld>
            <a:endParaRPr lang="en-US"/>
          </a:p>
        </p:txBody>
      </p:sp>
    </p:spTree>
    <p:extLst>
      <p:ext uri="{BB962C8B-B14F-4D97-AF65-F5344CB8AC3E}">
        <p14:creationId xmlns:p14="http://schemas.microsoft.com/office/powerpoint/2010/main" val="176778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ooter Placeholder 7"/>
          <p:cNvSpPr>
            <a:spLocks noGrp="1"/>
          </p:cNvSpPr>
          <p:nvPr userDrawn="1"/>
        </p:nvSpPr>
        <p:spPr>
          <a:xfrm>
            <a:off x="3686178" y="6352283"/>
            <a:ext cx="4822804"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cap="all" baseline="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15600" y="6309839"/>
            <a:ext cx="1447800" cy="435899"/>
          </a:xfrm>
          <a:prstGeom prst="rect">
            <a:avLst/>
          </a:prstGeom>
        </p:spPr>
      </p:pic>
    </p:spTree>
    <p:extLst>
      <p:ext uri="{BB962C8B-B14F-4D97-AF65-F5344CB8AC3E}">
        <p14:creationId xmlns:p14="http://schemas.microsoft.com/office/powerpoint/2010/main" val="20822280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ransition>
    <p:fad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memberton@thda.org" TargetMode="External"/><Relationship Id="rId2" Type="http://schemas.openxmlformats.org/officeDocument/2006/relationships/hyperlink" Target="mailto:lstout@thda.org" TargetMode="External"/><Relationship Id="rId1" Type="http://schemas.openxmlformats.org/officeDocument/2006/relationships/slideLayout" Target="../slideLayouts/slideLayout14.xml"/><Relationship Id="rId4" Type="http://schemas.openxmlformats.org/officeDocument/2006/relationships/hyperlink" Target="mailto:efinch@thda.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4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7" y="1793238"/>
            <a:ext cx="10905066" cy="3271523"/>
          </a:xfrm>
          <a:prstGeom prst="rect">
            <a:avLst/>
          </a:prstGeom>
        </p:spPr>
      </p:pic>
    </p:spTree>
    <p:extLst>
      <p:ext uri="{BB962C8B-B14F-4D97-AF65-F5344CB8AC3E}">
        <p14:creationId xmlns:p14="http://schemas.microsoft.com/office/powerpoint/2010/main" val="15083877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178B-CBE3-240C-5946-88A10B9F4B48}"/>
              </a:ext>
            </a:extLst>
          </p:cNvPr>
          <p:cNvSpPr>
            <a:spLocks noGrp="1"/>
          </p:cNvSpPr>
          <p:nvPr>
            <p:ph type="ctrTitle"/>
          </p:nvPr>
        </p:nvSpPr>
        <p:spPr/>
        <p:txBody>
          <a:bodyPr/>
          <a:lstStyle/>
          <a:p>
            <a:r>
              <a:rPr lang="en-US" dirty="0"/>
              <a:t>Eligible Activities (cont.)</a:t>
            </a:r>
          </a:p>
        </p:txBody>
      </p:sp>
      <p:sp>
        <p:nvSpPr>
          <p:cNvPr id="4" name="TextBox 3">
            <a:extLst>
              <a:ext uri="{FF2B5EF4-FFF2-40B4-BE49-F238E27FC236}">
                <a16:creationId xmlns:a16="http://schemas.microsoft.com/office/drawing/2014/main" id="{068CB6C3-5B19-A03B-EFDD-01010490D99D}"/>
              </a:ext>
            </a:extLst>
          </p:cNvPr>
          <p:cNvSpPr txBox="1"/>
          <p:nvPr/>
        </p:nvSpPr>
        <p:spPr>
          <a:xfrm>
            <a:off x="762000" y="1028343"/>
            <a:ext cx="10210800" cy="618630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srgbClr val="000000"/>
              </a:solidFill>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000000"/>
                </a:solidFill>
                <a:latin typeface="Century Gothic" panose="020B0502020202020204" pitchFamily="34" charset="0"/>
              </a:rPr>
              <a:t>d</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lang="en-US" b="1" dirty="0">
                <a:solidFill>
                  <a:srgbClr val="000000"/>
                </a:solidFill>
                <a:latin typeface="Century Gothic" panose="020B0502020202020204" pitchFamily="34" charset="0"/>
              </a:rPr>
              <a:t>Permanent Financing:</a:t>
            </a: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fontAlgn="base">
              <a:spcBef>
                <a:spcPct val="0"/>
              </a:spcBef>
              <a:spcAft>
                <a:spcPct val="0"/>
              </a:spcAft>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lang="en-US" dirty="0">
                <a:solidFill>
                  <a:srgbClr val="000000"/>
                </a:solidFill>
                <a:latin typeface="Century Gothic" panose="020B0502020202020204" pitchFamily="34" charset="0"/>
              </a:rPr>
              <a:t>THDA expects the use of THDA mortgage loans whenever suitable. Other 	financing may be used if it is comparable to a THDA mortgage loan. All loans must 	have a fixed interest rate fully amortizing over the 30-year term of the loan. There 	can be no pre-payment penalty for early payoffs.</a:t>
            </a:r>
            <a:endPar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000000"/>
                </a:solidFill>
                <a:latin typeface="Century Gothic" panose="020B0502020202020204" pitchFamily="34" charset="0"/>
              </a:rPr>
              <a:t>e</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Qualified </a:t>
            </a:r>
            <a:r>
              <a:rPr lang="en-US" b="1" dirty="0">
                <a:solidFill>
                  <a:srgbClr val="000000"/>
                </a:solidFill>
                <a:latin typeface="Century Gothic" panose="020B0502020202020204" pitchFamily="34" charset="0"/>
              </a:rPr>
              <a:t>Homebuyer</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lang="en-US" dirty="0">
                <a:solidFill>
                  <a:srgbClr val="000000"/>
                </a:solidFill>
                <a:latin typeface="Century Gothic" panose="020B0502020202020204" pitchFamily="34" charset="0"/>
              </a:rPr>
              <a:t>All homebuyers must be at or below 120% of the AMI for the area where the home 	is developed. </a:t>
            </a:r>
            <a:endPar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lang="en-US" b="1" dirty="0">
                <a:solidFill>
                  <a:srgbClr val="000000"/>
                </a:solidFill>
                <a:latin typeface="Century Gothic" panose="020B0502020202020204" pitchFamily="34" charset="0"/>
              </a:rPr>
              <a:t>f</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lang="en-US" b="1" dirty="0">
                <a:solidFill>
                  <a:srgbClr val="000000"/>
                </a:solidFill>
                <a:latin typeface="Century Gothic" panose="020B0502020202020204" pitchFamily="34" charset="0"/>
              </a:rPr>
              <a:t>Developer Fees</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 grant recipient may include a 10% developer’s fee in the cost to develop the 	home.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g</a:t>
            </a: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Homebuyer Education: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All homebuyers must complete a homebuyer education program from a THDA-	qualified homebuyer education provider prior to purchase.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Century Gothic" panose="020B0502020202020204" pitchFamily="34" charset="0"/>
            </a:endParaRPr>
          </a:p>
          <a:p>
            <a:pPr lvl="0" fontAlgn="base">
              <a:spcBef>
                <a:spcPct val="0"/>
              </a:spcBef>
              <a:spcAft>
                <a:spcPct val="0"/>
              </a:spcAft>
              <a:defRPr/>
            </a:pPr>
            <a:endParaRPr lang="en-US" dirty="0">
              <a:solidFill>
                <a:srgbClr val="000000"/>
              </a:solidFill>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9078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437C-2367-BED9-D8D7-532F6ED3B6AF}"/>
              </a:ext>
            </a:extLst>
          </p:cNvPr>
          <p:cNvSpPr>
            <a:spLocks noGrp="1"/>
          </p:cNvSpPr>
          <p:nvPr>
            <p:ph type="ctrTitle"/>
          </p:nvPr>
        </p:nvSpPr>
        <p:spPr/>
        <p:txBody>
          <a:bodyPr/>
          <a:lstStyle/>
          <a:p>
            <a:r>
              <a:rPr lang="en-US" dirty="0"/>
              <a:t>Prohibited Activities</a:t>
            </a:r>
          </a:p>
        </p:txBody>
      </p:sp>
      <p:sp>
        <p:nvSpPr>
          <p:cNvPr id="4" name="TextBox 3">
            <a:extLst>
              <a:ext uri="{FF2B5EF4-FFF2-40B4-BE49-F238E27FC236}">
                <a16:creationId xmlns:a16="http://schemas.microsoft.com/office/drawing/2014/main" id="{DF4CC204-6BDA-682F-7597-7C324D19D270}"/>
              </a:ext>
            </a:extLst>
          </p:cNvPr>
          <p:cNvSpPr txBox="1"/>
          <p:nvPr/>
        </p:nvSpPr>
        <p:spPr>
          <a:xfrm>
            <a:off x="1752600" y="1981200"/>
            <a:ext cx="9296400" cy="31700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Program funds</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20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CANNOT</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be used for: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 The purchase and installation of manufactured housing on lots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 The Acquisition and/or rehabilitation of existing housing units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 To develop rental housing units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4. To construct housing in an area identified by the Federal Emergency       Management Agency as having special flood hazards</a:t>
            </a:r>
          </a:p>
        </p:txBody>
      </p:sp>
    </p:spTree>
    <p:extLst>
      <p:ext uri="{BB962C8B-B14F-4D97-AF65-F5344CB8AC3E}">
        <p14:creationId xmlns:p14="http://schemas.microsoft.com/office/powerpoint/2010/main" val="1592425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House line vector icons">
            <a:extLst>
              <a:ext uri="{FF2B5EF4-FFF2-40B4-BE49-F238E27FC236}">
                <a16:creationId xmlns:a16="http://schemas.microsoft.com/office/drawing/2014/main" id="{9DBF1648-C1AE-32FE-CB80-37C931C88854}"/>
              </a:ext>
            </a:extLst>
          </p:cNvPr>
          <p:cNvPicPr>
            <a:picLocks noChangeAspect="1"/>
          </p:cNvPicPr>
          <p:nvPr/>
        </p:nvPicPr>
        <p:blipFill>
          <a:blip r:embed="rId2">
            <a:duotone>
              <a:schemeClr val="bg2">
                <a:shade val="45000"/>
                <a:satMod val="135000"/>
              </a:schemeClr>
              <a:prstClr val="white"/>
            </a:duotone>
            <a:alphaModFix amt="35000"/>
          </a:blip>
          <a:srcRect t="15298" b="1235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9D03316-920C-D3F3-0237-19C47B448704}"/>
              </a:ext>
            </a:extLst>
          </p:cNvPr>
          <p:cNvSpPr>
            <a:spLocks noGrp="1"/>
          </p:cNvSpPr>
          <p:nvPr>
            <p:ph type="ctrTitle" idx="4294967295"/>
          </p:nvPr>
        </p:nvSpPr>
        <p:spPr>
          <a:xfrm>
            <a:off x="1097280" y="758952"/>
            <a:ext cx="10058400" cy="3566160"/>
          </a:xfrm>
          <a:prstGeom prst="rect">
            <a:avLst/>
          </a:prstGeom>
        </p:spPr>
        <p:txBody>
          <a:bodyPr vert="horz" lIns="91440" tIns="45720" rIns="91440" bIns="45720" rtlCol="0" anchor="b">
            <a:normAutofit/>
          </a:bodyPr>
          <a:lstStyle/>
          <a:p>
            <a:r>
              <a:rPr lang="en-US" sz="6000" dirty="0">
                <a:solidFill>
                  <a:schemeClr val="tx1">
                    <a:lumMod val="85000"/>
                    <a:lumOff val="15000"/>
                  </a:schemeClr>
                </a:solidFill>
                <a:latin typeface="Century Gothic" panose="020B0502020202020204" pitchFamily="34" charset="0"/>
              </a:rPr>
              <a:t>Property Standards and </a:t>
            </a:r>
            <a:br>
              <a:rPr lang="en-US" sz="6000" dirty="0">
                <a:solidFill>
                  <a:schemeClr val="tx1">
                    <a:lumMod val="85000"/>
                    <a:lumOff val="15000"/>
                  </a:schemeClr>
                </a:solidFill>
                <a:latin typeface="Century Gothic" panose="020B0502020202020204" pitchFamily="34" charset="0"/>
              </a:rPr>
            </a:br>
            <a:r>
              <a:rPr lang="en-US" sz="6000" dirty="0">
                <a:solidFill>
                  <a:schemeClr val="tx1">
                    <a:lumMod val="85000"/>
                    <a:lumOff val="15000"/>
                  </a:schemeClr>
                </a:solidFill>
                <a:latin typeface="Century Gothic" panose="020B0502020202020204" pitchFamily="34" charset="0"/>
              </a:rPr>
              <a:t>Universal Design/</a:t>
            </a:r>
            <a:r>
              <a:rPr lang="en-US" sz="6000" dirty="0" err="1">
                <a:solidFill>
                  <a:schemeClr val="tx1">
                    <a:lumMod val="85000"/>
                    <a:lumOff val="15000"/>
                  </a:schemeClr>
                </a:solidFill>
                <a:latin typeface="Century Gothic" panose="020B0502020202020204" pitchFamily="34" charset="0"/>
              </a:rPr>
              <a:t>Visitabilty</a:t>
            </a:r>
            <a:endParaRPr lang="en-US" sz="6000" dirty="0">
              <a:solidFill>
                <a:schemeClr val="tx1">
                  <a:lumMod val="85000"/>
                  <a:lumOff val="15000"/>
                </a:schemeClr>
              </a:solidFill>
              <a:latin typeface="Century Gothic" panose="020B0502020202020204" pitchFamily="34" charset="0"/>
            </a:endParaRPr>
          </a:p>
        </p:txBody>
      </p:sp>
      <p:cxnSp>
        <p:nvCxnSpPr>
          <p:cNvPr id="28" name="Straight Connector 27">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796560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1854-3161-100A-57F1-8EE74D707EA0}"/>
              </a:ext>
            </a:extLst>
          </p:cNvPr>
          <p:cNvSpPr>
            <a:spLocks noGrp="1"/>
          </p:cNvSpPr>
          <p:nvPr>
            <p:ph type="ctrTitle"/>
          </p:nvPr>
        </p:nvSpPr>
        <p:spPr/>
        <p:txBody>
          <a:bodyPr/>
          <a:lstStyle/>
          <a:p>
            <a:r>
              <a:rPr lang="en-US" dirty="0"/>
              <a:t>Property Standards</a:t>
            </a:r>
          </a:p>
        </p:txBody>
      </p:sp>
      <p:sp>
        <p:nvSpPr>
          <p:cNvPr id="4" name="TextBox 3">
            <a:extLst>
              <a:ext uri="{FF2B5EF4-FFF2-40B4-BE49-F238E27FC236}">
                <a16:creationId xmlns:a16="http://schemas.microsoft.com/office/drawing/2014/main" id="{D8768278-77AE-CFA3-EF53-123FE8695D2B}"/>
              </a:ext>
            </a:extLst>
          </p:cNvPr>
          <p:cNvSpPr txBox="1"/>
          <p:nvPr/>
        </p:nvSpPr>
        <p:spPr>
          <a:xfrm>
            <a:off x="762000" y="1997839"/>
            <a:ext cx="10668000"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Any housing constructed with Program funds must meet all applicable local, county, and state codes at the time of project completion.</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In the absence of a local code, new construction of single-family units or duplexes must meet the current, State-adopted edition of the International Residential Code for One- and Two-Family Dwellings. The newly constructed units must also meet accessibility requirements and mitigate disaster impact as applicable per State and local codes, ordinances, etc.</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Units must be built in a jurisdiction where the unit can be inspected by a state certified building inspector or by a provider as permitted under State law.</a:t>
            </a:r>
          </a:p>
        </p:txBody>
      </p:sp>
    </p:spTree>
    <p:extLst>
      <p:ext uri="{BB962C8B-B14F-4D97-AF65-F5344CB8AC3E}">
        <p14:creationId xmlns:p14="http://schemas.microsoft.com/office/powerpoint/2010/main" val="37659385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D092-22FE-0B5B-1A55-9937FAE83750}"/>
              </a:ext>
            </a:extLst>
          </p:cNvPr>
          <p:cNvSpPr>
            <a:spLocks noGrp="1"/>
          </p:cNvSpPr>
          <p:nvPr>
            <p:ph type="ctrTitle"/>
          </p:nvPr>
        </p:nvSpPr>
        <p:spPr/>
        <p:txBody>
          <a:bodyPr/>
          <a:lstStyle/>
          <a:p>
            <a:r>
              <a:rPr lang="en-US" dirty="0"/>
              <a:t>Universal Design/</a:t>
            </a:r>
            <a:r>
              <a:rPr lang="en-US" dirty="0" err="1"/>
              <a:t>Visitability</a:t>
            </a:r>
            <a:endParaRPr lang="en-US" dirty="0"/>
          </a:p>
        </p:txBody>
      </p:sp>
      <p:sp>
        <p:nvSpPr>
          <p:cNvPr id="4" name="TextBox 3">
            <a:extLst>
              <a:ext uri="{FF2B5EF4-FFF2-40B4-BE49-F238E27FC236}">
                <a16:creationId xmlns:a16="http://schemas.microsoft.com/office/drawing/2014/main" id="{AFF93FC2-CBD5-5A19-778C-61561F098B63}"/>
              </a:ext>
            </a:extLst>
          </p:cNvPr>
          <p:cNvSpPr txBox="1"/>
          <p:nvPr/>
        </p:nvSpPr>
        <p:spPr>
          <a:xfrm>
            <a:off x="914400" y="1997839"/>
            <a:ext cx="10134600" cy="2862322"/>
          </a:xfrm>
          <a:prstGeom prst="rect">
            <a:avLst/>
          </a:prstGeom>
          <a:noFill/>
        </p:spPr>
        <p:txBody>
          <a:bodyPr wrap="square">
            <a:spAutoFit/>
          </a:bodyPr>
          <a:lstStyle/>
          <a:p>
            <a:r>
              <a:rPr lang="en-US" dirty="0">
                <a:latin typeface="Century Gothic" panose="020B0502020202020204" pitchFamily="34" charset="0"/>
              </a:rPr>
              <a:t>THDA encourages the inclusion of features that allow individuals with physical disabilities to reside and/or visit the housing that is constructed with Development Gap Subsidy funds.</a:t>
            </a:r>
          </a:p>
          <a:p>
            <a:endParaRPr lang="en-US" dirty="0">
              <a:latin typeface="Century Gothic" panose="020B0502020202020204" pitchFamily="34" charset="0"/>
            </a:endParaRPr>
          </a:p>
          <a:p>
            <a:r>
              <a:rPr lang="en-US" dirty="0">
                <a:latin typeface="Century Gothic" panose="020B0502020202020204" pitchFamily="34" charset="0"/>
              </a:rPr>
              <a:t>Universal design is a building concept that incorporates products, general design layouts and other characteristics to a housing unit in order to:</a:t>
            </a:r>
          </a:p>
          <a:p>
            <a:endParaRPr lang="en-US" dirty="0">
              <a:latin typeface="Century Gothic" panose="020B0502020202020204" pitchFamily="34" charset="0"/>
            </a:endParaRPr>
          </a:p>
          <a:p>
            <a:r>
              <a:rPr lang="en-US" dirty="0">
                <a:latin typeface="Century Gothic" panose="020B0502020202020204" pitchFamily="34" charset="0"/>
              </a:rPr>
              <a:t>• Make the unit usable by the greatest number of people;</a:t>
            </a:r>
          </a:p>
          <a:p>
            <a:r>
              <a:rPr lang="en-US" dirty="0">
                <a:latin typeface="Century Gothic" panose="020B0502020202020204" pitchFamily="34" charset="0"/>
              </a:rPr>
              <a:t>• Respond to the changing needs of the resident; and,</a:t>
            </a:r>
          </a:p>
          <a:p>
            <a:r>
              <a:rPr lang="en-US" dirty="0">
                <a:latin typeface="Century Gothic" panose="020B0502020202020204" pitchFamily="34" charset="0"/>
              </a:rPr>
              <a:t>• Improve the marketability of the unit.</a:t>
            </a:r>
          </a:p>
        </p:txBody>
      </p:sp>
    </p:spTree>
    <p:extLst>
      <p:ext uri="{BB962C8B-B14F-4D97-AF65-F5344CB8AC3E}">
        <p14:creationId xmlns:p14="http://schemas.microsoft.com/office/powerpoint/2010/main" val="12719288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F98F-89BE-CD81-A4D7-012C6CFAE258}"/>
              </a:ext>
            </a:extLst>
          </p:cNvPr>
          <p:cNvSpPr>
            <a:spLocks noGrp="1"/>
          </p:cNvSpPr>
          <p:nvPr>
            <p:ph type="ctrTitle"/>
          </p:nvPr>
        </p:nvSpPr>
        <p:spPr/>
        <p:txBody>
          <a:bodyPr/>
          <a:lstStyle/>
          <a:p>
            <a:r>
              <a:rPr lang="en-US" dirty="0"/>
              <a:t>Universal Design/</a:t>
            </a:r>
            <a:r>
              <a:rPr lang="en-US" dirty="0" err="1"/>
              <a:t>Visitability</a:t>
            </a:r>
            <a:r>
              <a:rPr lang="en-US" dirty="0"/>
              <a:t> (cont.)</a:t>
            </a:r>
          </a:p>
        </p:txBody>
      </p:sp>
      <p:sp>
        <p:nvSpPr>
          <p:cNvPr id="4" name="TextBox 3">
            <a:extLst>
              <a:ext uri="{FF2B5EF4-FFF2-40B4-BE49-F238E27FC236}">
                <a16:creationId xmlns:a16="http://schemas.microsoft.com/office/drawing/2014/main" id="{9088CC18-59DC-AB2B-7C55-973D0AD74895}"/>
              </a:ext>
            </a:extLst>
          </p:cNvPr>
          <p:cNvSpPr txBox="1"/>
          <p:nvPr/>
        </p:nvSpPr>
        <p:spPr>
          <a:xfrm>
            <a:off x="533400" y="612845"/>
            <a:ext cx="11049000" cy="5632311"/>
          </a:xfrm>
          <a:prstGeom prst="rect">
            <a:avLst/>
          </a:prstGeom>
          <a:noFill/>
        </p:spPr>
        <p:txBody>
          <a:bodyPr wrap="square">
            <a:spAutoFit/>
          </a:bodyPr>
          <a:lstStyle/>
          <a:p>
            <a:endParaRPr lang="en-US" dirty="0"/>
          </a:p>
          <a:p>
            <a:endParaRPr lang="en-US" dirty="0"/>
          </a:p>
          <a:p>
            <a:endParaRPr lang="en-US" dirty="0"/>
          </a:p>
          <a:p>
            <a:r>
              <a:rPr lang="en-US" dirty="0">
                <a:latin typeface="Century Gothic" panose="020B0502020202020204" pitchFamily="34" charset="0"/>
              </a:rPr>
              <a:t>The goal of universal design seeks to build housing that meets the needs of the greatest number of residents within a community. Universal design differs from accessible design, which is primarily intended to meet the needs of persons with disabilities. However, universal design is inclusive of adaptable design as universal design incorporates structural features that will allow a housing unit to be adapted to an individual’s current or future needs. Universal design features include, but are not limited to:</a:t>
            </a:r>
          </a:p>
          <a:p>
            <a:endParaRPr lang="en-US" dirty="0">
              <a:latin typeface="Century Gothic" panose="020B0502020202020204" pitchFamily="34" charset="0"/>
            </a:endParaRPr>
          </a:p>
          <a:p>
            <a:r>
              <a:rPr lang="en-US" dirty="0">
                <a:latin typeface="Century Gothic" panose="020B0502020202020204" pitchFamily="34" charset="0"/>
              </a:rPr>
              <a:t>• Stepless entrances.</a:t>
            </a:r>
          </a:p>
          <a:p>
            <a:r>
              <a:rPr lang="en-US" dirty="0">
                <a:latin typeface="Century Gothic" panose="020B0502020202020204" pitchFamily="34" charset="0"/>
              </a:rPr>
              <a:t>• Minimum 5’ x 5’ level clear space inside and outside entry door.</a:t>
            </a:r>
          </a:p>
          <a:p>
            <a:r>
              <a:rPr lang="en-US" dirty="0">
                <a:latin typeface="Century Gothic" panose="020B0502020202020204" pitchFamily="34" charset="0"/>
              </a:rPr>
              <a:t>• Broad blocking in walls around toilet, tub and shower for future placement of grab bars.</a:t>
            </a:r>
          </a:p>
          <a:p>
            <a:r>
              <a:rPr lang="en-US" dirty="0">
                <a:latin typeface="Century Gothic" panose="020B0502020202020204" pitchFamily="34" charset="0"/>
              </a:rPr>
              <a:t>• Full-extension, pull-out drawers, shelves and racks in base cabinets in kitchen.</a:t>
            </a:r>
          </a:p>
          <a:p>
            <a:r>
              <a:rPr lang="en-US" dirty="0">
                <a:latin typeface="Century Gothic" panose="020B0502020202020204" pitchFamily="34" charset="0"/>
              </a:rPr>
              <a:t>• Front mounted controls on all appliances.</a:t>
            </a:r>
          </a:p>
          <a:p>
            <a:r>
              <a:rPr lang="en-US" dirty="0">
                <a:latin typeface="Century Gothic" panose="020B0502020202020204" pitchFamily="34" charset="0"/>
              </a:rPr>
              <a:t>• Lever door handles.</a:t>
            </a:r>
          </a:p>
          <a:p>
            <a:r>
              <a:rPr lang="en-US" dirty="0">
                <a:latin typeface="Century Gothic" panose="020B0502020202020204" pitchFamily="34" charset="0"/>
              </a:rPr>
              <a:t>• Loop handle pulls on drawers and cabinet doors.</a:t>
            </a:r>
          </a:p>
          <a:p>
            <a:endParaRPr lang="en-US" dirty="0">
              <a:latin typeface="Century Gothic" panose="020B0502020202020204" pitchFamily="34" charset="0"/>
            </a:endParaRPr>
          </a:p>
          <a:p>
            <a:r>
              <a:rPr lang="en-US" dirty="0">
                <a:latin typeface="Century Gothic" panose="020B0502020202020204" pitchFamily="34" charset="0"/>
              </a:rPr>
              <a:t>More information on Universal Design may be found at The Center for Universal Design at North Carolina State University: http://www.ncsu.edu/ncsu/design/cud/index.htm.</a:t>
            </a:r>
          </a:p>
        </p:txBody>
      </p:sp>
    </p:spTree>
    <p:extLst>
      <p:ext uri="{BB962C8B-B14F-4D97-AF65-F5344CB8AC3E}">
        <p14:creationId xmlns:p14="http://schemas.microsoft.com/office/powerpoint/2010/main" val="25260271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6475-D1BE-8E25-A454-9379D37FFD27}"/>
              </a:ext>
            </a:extLst>
          </p:cNvPr>
          <p:cNvSpPr>
            <a:spLocks noGrp="1"/>
          </p:cNvSpPr>
          <p:nvPr>
            <p:ph type="ctrTitle"/>
          </p:nvPr>
        </p:nvSpPr>
        <p:spPr/>
        <p:txBody>
          <a:bodyPr/>
          <a:lstStyle/>
          <a:p>
            <a:r>
              <a:rPr lang="en-US" dirty="0"/>
              <a:t>Universal Design/</a:t>
            </a:r>
            <a:r>
              <a:rPr lang="en-US" dirty="0" err="1"/>
              <a:t>Visitability</a:t>
            </a:r>
            <a:r>
              <a:rPr lang="en-US" dirty="0"/>
              <a:t> (cont.)</a:t>
            </a:r>
          </a:p>
        </p:txBody>
      </p:sp>
      <p:sp>
        <p:nvSpPr>
          <p:cNvPr id="4" name="TextBox 3">
            <a:extLst>
              <a:ext uri="{FF2B5EF4-FFF2-40B4-BE49-F238E27FC236}">
                <a16:creationId xmlns:a16="http://schemas.microsoft.com/office/drawing/2014/main" id="{970DBBDD-16FC-0409-1DC5-79242C7AA2AF}"/>
              </a:ext>
            </a:extLst>
          </p:cNvPr>
          <p:cNvSpPr txBox="1"/>
          <p:nvPr/>
        </p:nvSpPr>
        <p:spPr>
          <a:xfrm>
            <a:off x="838200" y="1997839"/>
            <a:ext cx="10527792" cy="2862322"/>
          </a:xfrm>
          <a:prstGeom prst="rect">
            <a:avLst/>
          </a:prstGeom>
          <a:noFill/>
        </p:spPr>
        <p:txBody>
          <a:bodyPr wrap="square">
            <a:spAutoFit/>
          </a:bodyPr>
          <a:lstStyle/>
          <a:p>
            <a:r>
              <a:rPr lang="en-US" sz="2000" dirty="0" err="1">
                <a:latin typeface="Century Gothic" panose="020B0502020202020204" pitchFamily="34" charset="0"/>
              </a:rPr>
              <a:t>Visitability</a:t>
            </a:r>
            <a:r>
              <a:rPr lang="en-US" sz="2000" dirty="0">
                <a:latin typeface="Century Gothic" panose="020B0502020202020204" pitchFamily="34" charset="0"/>
              </a:rPr>
              <a:t> refers to homes that are designed and built in a manner that allows individuals who have trouble with steps or use wheelchairs or walkers to live in or visit the unit. These features include:</a:t>
            </a:r>
          </a:p>
          <a:p>
            <a:endParaRPr lang="en-US" sz="2000" dirty="0">
              <a:latin typeface="Century Gothic" panose="020B0502020202020204" pitchFamily="34" charset="0"/>
            </a:endParaRPr>
          </a:p>
          <a:p>
            <a:r>
              <a:rPr lang="en-US" sz="2000" dirty="0">
                <a:latin typeface="Century Gothic" panose="020B0502020202020204" pitchFamily="34" charset="0"/>
              </a:rPr>
              <a:t>• One zero-step entrance</a:t>
            </a:r>
          </a:p>
          <a:p>
            <a:r>
              <a:rPr lang="en-US" sz="2000" dirty="0">
                <a:latin typeface="Century Gothic" panose="020B0502020202020204" pitchFamily="34" charset="0"/>
              </a:rPr>
              <a:t>• Doors with 32 inches of clear passage space</a:t>
            </a:r>
          </a:p>
          <a:p>
            <a:r>
              <a:rPr lang="en-US" sz="2000" dirty="0">
                <a:latin typeface="Century Gothic" panose="020B0502020202020204" pitchFamily="34" charset="0"/>
              </a:rPr>
              <a:t>• One bathroom on the main floor that is accessible to a person using a wheelchair</a:t>
            </a:r>
          </a:p>
          <a:p>
            <a:endParaRPr lang="en-US" sz="2000" dirty="0">
              <a:latin typeface="Century Gothic" panose="020B0502020202020204" pitchFamily="34" charset="0"/>
            </a:endParaRPr>
          </a:p>
          <a:p>
            <a:r>
              <a:rPr lang="en-US" sz="2000" dirty="0">
                <a:latin typeface="Century Gothic" panose="020B0502020202020204" pitchFamily="34" charset="0"/>
              </a:rPr>
              <a:t>More information on </a:t>
            </a:r>
            <a:r>
              <a:rPr lang="en-US" sz="2000" dirty="0" err="1">
                <a:latin typeface="Century Gothic" panose="020B0502020202020204" pitchFamily="34" charset="0"/>
              </a:rPr>
              <a:t>Visitability</a:t>
            </a:r>
            <a:r>
              <a:rPr lang="en-US" sz="2000" dirty="0">
                <a:latin typeface="Century Gothic" panose="020B0502020202020204" pitchFamily="34" charset="0"/>
              </a:rPr>
              <a:t> can be found at: http://www.visitability.org.</a:t>
            </a:r>
          </a:p>
        </p:txBody>
      </p:sp>
    </p:spTree>
    <p:extLst>
      <p:ext uri="{BB962C8B-B14F-4D97-AF65-F5344CB8AC3E}">
        <p14:creationId xmlns:p14="http://schemas.microsoft.com/office/powerpoint/2010/main" val="5318645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DDA267-1620-242F-FADB-1656572314E2}"/>
              </a:ext>
            </a:extLst>
          </p:cNvPr>
          <p:cNvSpPr>
            <a:spLocks noGrp="1"/>
          </p:cNvSpPr>
          <p:nvPr>
            <p:ph type="ctrTitle"/>
          </p:nvPr>
        </p:nvSpPr>
        <p:spPr>
          <a:xfrm>
            <a:off x="492370" y="605896"/>
            <a:ext cx="3084844" cy="5646208"/>
          </a:xfrm>
        </p:spPr>
        <p:txBody>
          <a:bodyPr vert="horz" lIns="91440" tIns="45720" rIns="91440" bIns="45720" rtlCol="0" anchor="ctr">
            <a:normAutofit/>
          </a:bodyPr>
          <a:lstStyle/>
          <a:p>
            <a:r>
              <a:rPr lang="en-US" sz="2800" dirty="0">
                <a:solidFill>
                  <a:srgbClr val="FFFFFF"/>
                </a:solidFill>
              </a:rPr>
              <a:t>Equal Opportunity &amp; Fair Housing/Conflict of Interest</a:t>
            </a: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96A03847-3858-4B94-12FB-A6421AE0E59A}"/>
              </a:ext>
            </a:extLst>
          </p:cNvPr>
          <p:cNvSpPr txBox="1"/>
          <p:nvPr/>
        </p:nvSpPr>
        <p:spPr>
          <a:xfrm>
            <a:off x="4751969" y="605896"/>
            <a:ext cx="6413663" cy="5646208"/>
          </a:xfrm>
          <a:prstGeom prst="rect">
            <a:avLst/>
          </a:prstGeom>
        </p:spPr>
        <p:txBody>
          <a:bodyPr vert="horz" lIns="0" tIns="45720" rIns="0" bIns="45720" rtlCol="0" anchor="ctr">
            <a:normAutofit/>
          </a:bodyPr>
          <a:lstStyle/>
          <a:p>
            <a:pPr>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latin typeface="Century Gothic" panose="020B0502020202020204" pitchFamily="34" charset="0"/>
              </a:rPr>
              <a:t>EQUAL OPPORTUNITY AND FAIR HOUSING</a:t>
            </a:r>
          </a:p>
          <a:p>
            <a:pPr>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latin typeface="Century Gothic" panose="020B0502020202020204" pitchFamily="34" charset="0"/>
            </a:endParaRPr>
          </a:p>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latin typeface="Century Gothic" panose="020B0502020202020204" pitchFamily="34" charset="0"/>
              </a:rPr>
              <a:t>Grant Awardees must meet all applicable Equal Opportunity and Fair Housing laws and regulations.</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latin typeface="Century Gothic" panose="020B0502020202020204" pitchFamily="34" charset="0"/>
            </a:endParaRPr>
          </a:p>
          <a:p>
            <a:pPr>
              <a:lnSpc>
                <a:spcPct val="90000"/>
              </a:lnSpc>
              <a:spcAft>
                <a:spcPts val="600"/>
              </a:spcAft>
              <a:buClr>
                <a:schemeClr val="accent1"/>
              </a:buClr>
              <a:buFont typeface="Calibri" panose="020F0502020204030204" pitchFamily="34" charset="0"/>
            </a:pPr>
            <a:r>
              <a:rPr lang="en-US" b="1" dirty="0">
                <a:solidFill>
                  <a:schemeClr val="tx1">
                    <a:lumMod val="75000"/>
                    <a:lumOff val="25000"/>
                  </a:schemeClr>
                </a:solidFill>
                <a:latin typeface="Century Gothic" panose="020B0502020202020204" pitchFamily="34" charset="0"/>
              </a:rPr>
              <a:t>CONFLICT OF INTEREST</a:t>
            </a:r>
          </a:p>
          <a:p>
            <a:pPr>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latin typeface="Century Gothic" panose="020B0502020202020204" pitchFamily="34" charset="0"/>
            </a:endParaRPr>
          </a:p>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latin typeface="Century Gothic" panose="020B0502020202020204" pitchFamily="34" charset="0"/>
              </a:rPr>
              <a:t>Recipients of Program Funds should avoid conflicts of interest and the appearance of conflicts of interest in administering the Program. The existence of a conflict of interest or the appearance of a conflict of interest, as determined by THDA in its sole discretion, may be grounds for requiring repayment Program funding and limitations on future program participation.</a:t>
            </a:r>
          </a:p>
        </p:txBody>
      </p:sp>
    </p:spTree>
    <p:extLst>
      <p:ext uri="{BB962C8B-B14F-4D97-AF65-F5344CB8AC3E}">
        <p14:creationId xmlns:p14="http://schemas.microsoft.com/office/powerpoint/2010/main" val="16528380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E82E31-2AF0-290D-0E1A-01994A682462}"/>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82E933EF-B4DA-19AA-F05C-A1C89D731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1340E66-E107-2436-161E-B326ED43E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6B65DC8B-08B7-CE56-20CC-E617FEEA6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House line vector icons">
            <a:extLst>
              <a:ext uri="{FF2B5EF4-FFF2-40B4-BE49-F238E27FC236}">
                <a16:creationId xmlns:a16="http://schemas.microsoft.com/office/drawing/2014/main" id="{35A8025C-7922-8647-8487-CAD40D060B23}"/>
              </a:ext>
            </a:extLst>
          </p:cNvPr>
          <p:cNvPicPr>
            <a:picLocks noChangeAspect="1"/>
          </p:cNvPicPr>
          <p:nvPr/>
        </p:nvPicPr>
        <p:blipFill>
          <a:blip r:embed="rId2">
            <a:duotone>
              <a:schemeClr val="bg2">
                <a:shade val="45000"/>
                <a:satMod val="135000"/>
              </a:schemeClr>
              <a:prstClr val="white"/>
            </a:duotone>
            <a:alphaModFix amt="35000"/>
          </a:blip>
          <a:srcRect t="15298" b="1235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64DD113-F8F6-64FB-21BC-99BF8ADE7695}"/>
              </a:ext>
            </a:extLst>
          </p:cNvPr>
          <p:cNvSpPr>
            <a:spLocks noGrp="1"/>
          </p:cNvSpPr>
          <p:nvPr>
            <p:ph type="ctrTitle" idx="4294967295"/>
          </p:nvPr>
        </p:nvSpPr>
        <p:spPr>
          <a:xfrm>
            <a:off x="1097280" y="758952"/>
            <a:ext cx="10058400" cy="3566160"/>
          </a:xfrm>
          <a:prstGeom prst="rect">
            <a:avLst/>
          </a:prstGeom>
        </p:spPr>
        <p:txBody>
          <a:bodyPr vert="horz" lIns="91440" tIns="45720" rIns="91440" bIns="45720" rtlCol="0" anchor="b">
            <a:normAutofit/>
          </a:bodyPr>
          <a:lstStyle/>
          <a:p>
            <a:r>
              <a:rPr lang="en-US" sz="6000" dirty="0">
                <a:solidFill>
                  <a:schemeClr val="tx1">
                    <a:lumMod val="85000"/>
                    <a:lumOff val="15000"/>
                  </a:schemeClr>
                </a:solidFill>
                <a:latin typeface="Century Gothic" panose="020B0502020202020204" pitchFamily="34" charset="0"/>
              </a:rPr>
              <a:t>Allocation of Funds/Revised Payment Options </a:t>
            </a:r>
          </a:p>
        </p:txBody>
      </p:sp>
      <p:cxnSp>
        <p:nvCxnSpPr>
          <p:cNvPr id="28" name="Straight Connector 27">
            <a:extLst>
              <a:ext uri="{FF2B5EF4-FFF2-40B4-BE49-F238E27FC236}">
                <a16:creationId xmlns:a16="http://schemas.microsoft.com/office/drawing/2014/main" id="{77DE7BD0-6259-6243-E859-9B2545DD4F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E1F9934-7719-B73D-D1A6-BAE061EF3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257E9A63-BF35-E32E-CD22-0AA6F71CE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334437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051C9-C4EC-7984-4C68-C967DAF4B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FEC3D-C4F0-8ADC-AC23-601D422BF77A}"/>
              </a:ext>
            </a:extLst>
          </p:cNvPr>
          <p:cNvSpPr>
            <a:spLocks noGrp="1"/>
          </p:cNvSpPr>
          <p:nvPr>
            <p:ph type="ctrTitle"/>
          </p:nvPr>
        </p:nvSpPr>
        <p:spPr/>
        <p:txBody>
          <a:bodyPr/>
          <a:lstStyle/>
          <a:p>
            <a:r>
              <a:rPr lang="en-US" dirty="0"/>
              <a:t>Allocation of Funds</a:t>
            </a:r>
          </a:p>
        </p:txBody>
      </p:sp>
      <p:sp>
        <p:nvSpPr>
          <p:cNvPr id="4" name="TextBox 3">
            <a:extLst>
              <a:ext uri="{FF2B5EF4-FFF2-40B4-BE49-F238E27FC236}">
                <a16:creationId xmlns:a16="http://schemas.microsoft.com/office/drawing/2014/main" id="{2C531721-799C-AC8F-A9A6-4265E21BE2E2}"/>
              </a:ext>
            </a:extLst>
          </p:cNvPr>
          <p:cNvSpPr txBox="1"/>
          <p:nvPr/>
        </p:nvSpPr>
        <p:spPr>
          <a:xfrm>
            <a:off x="-123825" y="1338897"/>
            <a:ext cx="11827933" cy="4431983"/>
          </a:xfrm>
          <a:prstGeom prst="rect">
            <a:avLst/>
          </a:prstGeom>
          <a:noFill/>
        </p:spPr>
        <p:txBody>
          <a:bodyPr wrap="square">
            <a:spAutoFit/>
          </a:bodyPr>
          <a:lstStyle/>
          <a:p>
            <a:pPr lvl="1"/>
            <a:r>
              <a:rPr lang="en-US" sz="2000" dirty="0">
                <a:latin typeface="Century Gothic" panose="020B0502020202020204" pitchFamily="34" charset="0"/>
              </a:rPr>
              <a:t>Funds are being committed to this program description by THDA though the TNHTF. Additionally, THDA may make available any returned or leftover funds from this allocation or add additional funding from TNHTF or other THDA resources should THDA determine additional funding is available. </a:t>
            </a:r>
          </a:p>
          <a:p>
            <a:pPr lvl="1"/>
            <a:endParaRPr lang="en-US" sz="2000" dirty="0">
              <a:latin typeface="Century Gothic" panose="020B0502020202020204" pitchFamily="34" charset="0"/>
            </a:endParaRPr>
          </a:p>
          <a:p>
            <a:pPr marL="914400" lvl="1" indent="-457200">
              <a:buAutoNum type="arabicPeriod"/>
            </a:pPr>
            <a:r>
              <a:rPr lang="en-US" sz="2000" dirty="0">
                <a:latin typeface="Century Gothic" panose="020B0502020202020204" pitchFamily="34" charset="0"/>
              </a:rPr>
              <a:t>Lack of Ability to Comply.  If, in the opinion of THDA, all applicants lack the organizational potential to successfully develop and sell housing affordable to qualified low-income homebuyers, THDA may at its sole discretion, choose not to award all or any of the funds made available under this program description.</a:t>
            </a:r>
          </a:p>
          <a:p>
            <a:pPr marL="914400" lvl="1" indent="-457200">
              <a:buAutoNum type="arabicPeriod"/>
            </a:pPr>
            <a:endParaRPr lang="en-US" sz="2000" dirty="0">
              <a:latin typeface="Century Gothic" panose="020B0502020202020204" pitchFamily="34" charset="0"/>
            </a:endParaRPr>
          </a:p>
          <a:p>
            <a:pPr lvl="1"/>
            <a:r>
              <a:rPr lang="en-US" sz="2000" dirty="0">
                <a:latin typeface="Century Gothic" panose="020B0502020202020204" pitchFamily="34" charset="0"/>
              </a:rPr>
              <a:t>2.	THDA may also offer a reduced amount of funding in the Reservation than 	outlined herein, in its sole discretion.</a:t>
            </a:r>
          </a:p>
          <a:p>
            <a:pPr lvl="1"/>
            <a:endParaRPr lang="en-US" sz="2200" dirty="0">
              <a:latin typeface="Century Gothic" panose="020B0502020202020204" pitchFamily="34" charset="0"/>
            </a:endParaRPr>
          </a:p>
          <a:p>
            <a:endParaRPr lang="en-US" sz="2000" dirty="0"/>
          </a:p>
        </p:txBody>
      </p:sp>
    </p:spTree>
    <p:extLst>
      <p:ext uri="{BB962C8B-B14F-4D97-AF65-F5344CB8AC3E}">
        <p14:creationId xmlns:p14="http://schemas.microsoft.com/office/powerpoint/2010/main" val="13351223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solidFill>
                  <a:schemeClr val="accent1"/>
                </a:solidFill>
              </a:rPr>
              <a:t>Affordable Housing Development Gap Subsidy Program -</a:t>
            </a:r>
            <a:br>
              <a:rPr lang="en-US" sz="4800" dirty="0">
                <a:solidFill>
                  <a:schemeClr val="accent1"/>
                </a:solidFill>
              </a:rPr>
            </a:br>
            <a:r>
              <a:rPr lang="en-US" sz="4800" dirty="0">
                <a:solidFill>
                  <a:schemeClr val="accent1"/>
                </a:solidFill>
              </a:rPr>
              <a:t>Grantee Workshop</a:t>
            </a:r>
          </a:p>
        </p:txBody>
      </p:sp>
      <p:sp>
        <p:nvSpPr>
          <p:cNvPr id="3" name="Subtitle 2"/>
          <p:cNvSpPr>
            <a:spLocks noGrp="1"/>
          </p:cNvSpPr>
          <p:nvPr>
            <p:ph type="subTitle" idx="1"/>
          </p:nvPr>
        </p:nvSpPr>
        <p:spPr/>
        <p:txBody>
          <a:bodyPr>
            <a:normAutofit/>
          </a:bodyPr>
          <a:lstStyle/>
          <a:p>
            <a:r>
              <a:rPr lang="en-US" dirty="0"/>
              <a:t>Larisa Stout, Housing Programs Manager</a:t>
            </a:r>
          </a:p>
          <a:p>
            <a:r>
              <a:rPr lang="en-US" dirty="0"/>
              <a:t>NOVEMBER 19</a:t>
            </a:r>
            <a:r>
              <a:rPr lang="en-US" baseline="30000" dirty="0"/>
              <a:t>th</a:t>
            </a:r>
            <a:r>
              <a:rPr lang="en-US" dirty="0"/>
              <a:t>, 2025</a:t>
            </a:r>
          </a:p>
        </p:txBody>
      </p:sp>
    </p:spTree>
    <p:extLst>
      <p:ext uri="{BB962C8B-B14F-4D97-AF65-F5344CB8AC3E}">
        <p14:creationId xmlns:p14="http://schemas.microsoft.com/office/powerpoint/2010/main" val="39946519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334A-449A-67B2-7FCD-5392DAFFC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34806-E5CE-0EDA-3EC5-15FA428958C4}"/>
              </a:ext>
            </a:extLst>
          </p:cNvPr>
          <p:cNvSpPr>
            <a:spLocks noGrp="1"/>
          </p:cNvSpPr>
          <p:nvPr>
            <p:ph type="ctrTitle"/>
          </p:nvPr>
        </p:nvSpPr>
        <p:spPr/>
        <p:txBody>
          <a:bodyPr/>
          <a:lstStyle/>
          <a:p>
            <a:r>
              <a:rPr lang="en-US" dirty="0"/>
              <a:t>Allocation of Funds – Funding Requirements</a:t>
            </a:r>
          </a:p>
        </p:txBody>
      </p:sp>
      <p:sp>
        <p:nvSpPr>
          <p:cNvPr id="4" name="TextBox 3">
            <a:extLst>
              <a:ext uri="{FF2B5EF4-FFF2-40B4-BE49-F238E27FC236}">
                <a16:creationId xmlns:a16="http://schemas.microsoft.com/office/drawing/2014/main" id="{F63F12CB-98CC-1A62-9C9F-E2B6630A7FBE}"/>
              </a:ext>
            </a:extLst>
          </p:cNvPr>
          <p:cNvSpPr txBox="1"/>
          <p:nvPr/>
        </p:nvSpPr>
        <p:spPr>
          <a:xfrm>
            <a:off x="552450" y="1225689"/>
            <a:ext cx="11087100" cy="5201424"/>
          </a:xfrm>
          <a:prstGeom prst="rect">
            <a:avLst/>
          </a:prstGeom>
          <a:noFill/>
        </p:spPr>
        <p:txBody>
          <a:bodyPr wrap="square">
            <a:spAutoFit/>
          </a:bodyPr>
          <a:lstStyle/>
          <a:p>
            <a:pPr lvl="1"/>
            <a:endParaRPr lang="en-US" sz="2400" b="1" dirty="0"/>
          </a:p>
          <a:p>
            <a:pPr marL="914400" lvl="1" indent="-457200">
              <a:buAutoNum type="arabicPeriod" startAt="3"/>
            </a:pPr>
            <a:r>
              <a:rPr lang="en-US" sz="2000" b="1" dirty="0">
                <a:latin typeface="Century Gothic" panose="020B0502020202020204" pitchFamily="34" charset="0"/>
              </a:rPr>
              <a:t>Funding Requirements: </a:t>
            </a:r>
            <a:r>
              <a:rPr lang="en-US" sz="2000" dirty="0">
                <a:latin typeface="Century Gothic" panose="020B0502020202020204" pitchFamily="34" charset="0"/>
              </a:rPr>
              <a:t>Program awards will be in the form of direct payment, on a house-by-house basis, at the time of closing of the sale to the low-moderate income home buyer. Non-profit Developer/Seller agrees to provide THDA a preliminary closing statement and required disclosure document no less than 10 Calendar Days prior to the expected closing and a final closing statement no less than 72 hours prior to the scheduled closing. </a:t>
            </a:r>
          </a:p>
          <a:p>
            <a:pPr lvl="1"/>
            <a:endParaRPr lang="en-US" sz="2000" dirty="0">
              <a:latin typeface="Century Gothic" panose="020B0502020202020204" pitchFamily="34" charset="0"/>
            </a:endParaRPr>
          </a:p>
          <a:p>
            <a:pPr marL="914400" lvl="1" indent="-457200">
              <a:buAutoNum type="arabicPeriod" startAt="4"/>
            </a:pPr>
            <a:r>
              <a:rPr lang="en-US" sz="2000" dirty="0">
                <a:latin typeface="Century Gothic" panose="020B0502020202020204" pitchFamily="34" charset="0"/>
              </a:rPr>
              <a:t>THDA will wire funds for closing directly to the closing/title organization on or before the date of final closing. </a:t>
            </a:r>
          </a:p>
          <a:p>
            <a:pPr lvl="1"/>
            <a:r>
              <a:rPr lang="en-US" sz="2000" dirty="0">
                <a:latin typeface="Century Gothic" panose="020B0502020202020204" pitchFamily="34" charset="0"/>
              </a:rPr>
              <a:t>					</a:t>
            </a:r>
            <a:r>
              <a:rPr lang="en-US" sz="2000" b="1" dirty="0">
                <a:solidFill>
                  <a:srgbClr val="C00000"/>
                </a:solidFill>
                <a:latin typeface="Century Gothic" panose="020B0502020202020204" pitchFamily="34" charset="0"/>
              </a:rPr>
              <a:t>OR</a:t>
            </a:r>
          </a:p>
          <a:p>
            <a:pPr marL="914400" lvl="1" indent="-457200">
              <a:buAutoNum type="arabicPeriod" startAt="5"/>
            </a:pPr>
            <a:r>
              <a:rPr lang="en-US" sz="2000" dirty="0">
                <a:latin typeface="Century Gothic" panose="020B0502020202020204" pitchFamily="34" charset="0"/>
              </a:rPr>
              <a:t>THDA will also reimburse approved Non-profit Developer/Sellers for otherwise eligible sales after closing, if the closing occurred within the Term of the Reservation of Funds upon receipt of the requisite documentation. </a:t>
            </a:r>
          </a:p>
          <a:p>
            <a:pPr marL="914400" lvl="1" indent="-457200">
              <a:buAutoNum type="arabicPeriod" startAt="5"/>
            </a:pPr>
            <a:endParaRPr lang="en-US" sz="2400" dirty="0"/>
          </a:p>
          <a:p>
            <a:pPr lvl="1"/>
            <a:endParaRPr lang="en-US" sz="2400" dirty="0"/>
          </a:p>
        </p:txBody>
      </p:sp>
    </p:spTree>
    <p:extLst>
      <p:ext uri="{BB962C8B-B14F-4D97-AF65-F5344CB8AC3E}">
        <p14:creationId xmlns:p14="http://schemas.microsoft.com/office/powerpoint/2010/main" val="1725853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330085-FB23-B65B-C4AB-3F2D2C35EED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E7E7B0D-120B-1E6B-7687-3862D8568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54D29A28-29BD-3B6C-7B7C-4FD3947A7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3F36AE92-B27C-009D-078A-4F2EEAC2A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House line vector icons">
            <a:extLst>
              <a:ext uri="{FF2B5EF4-FFF2-40B4-BE49-F238E27FC236}">
                <a16:creationId xmlns:a16="http://schemas.microsoft.com/office/drawing/2014/main" id="{7EF400EE-FE0C-9A8D-2355-9A469F4F160B}"/>
              </a:ext>
            </a:extLst>
          </p:cNvPr>
          <p:cNvPicPr>
            <a:picLocks noChangeAspect="1"/>
          </p:cNvPicPr>
          <p:nvPr/>
        </p:nvPicPr>
        <p:blipFill>
          <a:blip r:embed="rId2">
            <a:duotone>
              <a:schemeClr val="bg2">
                <a:shade val="45000"/>
                <a:satMod val="135000"/>
              </a:schemeClr>
              <a:prstClr val="white"/>
            </a:duotone>
            <a:alphaModFix amt="35000"/>
          </a:blip>
          <a:srcRect t="15298" b="1235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49D9866-1945-65DD-F378-D3012841E133}"/>
              </a:ext>
            </a:extLst>
          </p:cNvPr>
          <p:cNvSpPr>
            <a:spLocks noGrp="1"/>
          </p:cNvSpPr>
          <p:nvPr>
            <p:ph type="ctrTitle" idx="4294967295"/>
          </p:nvPr>
        </p:nvSpPr>
        <p:spPr>
          <a:xfrm>
            <a:off x="1097280" y="758952"/>
            <a:ext cx="10058400" cy="3566160"/>
          </a:xfrm>
          <a:prstGeom prst="rect">
            <a:avLst/>
          </a:prstGeom>
        </p:spPr>
        <p:txBody>
          <a:bodyPr vert="horz" lIns="91440" tIns="45720" rIns="91440" bIns="45720" rtlCol="0" anchor="b">
            <a:normAutofit/>
          </a:bodyPr>
          <a:lstStyle/>
          <a:p>
            <a:r>
              <a:rPr lang="en-US" sz="5500" dirty="0">
                <a:solidFill>
                  <a:schemeClr val="tx1">
                    <a:lumMod val="85000"/>
                    <a:lumOff val="15000"/>
                  </a:schemeClr>
                </a:solidFill>
                <a:latin typeface="Century Gothic" panose="020B0502020202020204" pitchFamily="34" charset="0"/>
              </a:rPr>
              <a:t>Forms for Reimbursement and Submission Requirements</a:t>
            </a:r>
          </a:p>
        </p:txBody>
      </p:sp>
      <p:cxnSp>
        <p:nvCxnSpPr>
          <p:cNvPr id="28" name="Straight Connector 27">
            <a:extLst>
              <a:ext uri="{FF2B5EF4-FFF2-40B4-BE49-F238E27FC236}">
                <a16:creationId xmlns:a16="http://schemas.microsoft.com/office/drawing/2014/main" id="{7898656B-FF26-1C2B-2CC8-46006A35EF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FF7E20E-EEA4-7D0D-80EA-E96FC7E54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728BF189-B1F6-9934-7327-585BEB414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5571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B7F66-5832-691F-53CF-EA3CCC373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0010E-CC31-072C-AE01-13A4204C7408}"/>
              </a:ext>
            </a:extLst>
          </p:cNvPr>
          <p:cNvSpPr>
            <a:spLocks noGrp="1"/>
          </p:cNvSpPr>
          <p:nvPr>
            <p:ph type="ctrTitle"/>
          </p:nvPr>
        </p:nvSpPr>
        <p:spPr/>
        <p:txBody>
          <a:bodyPr/>
          <a:lstStyle/>
          <a:p>
            <a:r>
              <a:rPr lang="en-US" dirty="0"/>
              <a:t>Forms</a:t>
            </a:r>
          </a:p>
        </p:txBody>
      </p:sp>
      <p:sp>
        <p:nvSpPr>
          <p:cNvPr id="4" name="TextBox 3">
            <a:extLst>
              <a:ext uri="{FF2B5EF4-FFF2-40B4-BE49-F238E27FC236}">
                <a16:creationId xmlns:a16="http://schemas.microsoft.com/office/drawing/2014/main" id="{A18295D1-AC77-32EB-8D2F-1F0EFF1A0807}"/>
              </a:ext>
            </a:extLst>
          </p:cNvPr>
          <p:cNvSpPr txBox="1"/>
          <p:nvPr/>
        </p:nvSpPr>
        <p:spPr>
          <a:xfrm>
            <a:off x="2379133" y="2129472"/>
            <a:ext cx="9677400" cy="2523768"/>
          </a:xfrm>
          <a:prstGeom prst="rect">
            <a:avLst/>
          </a:prstGeom>
          <a:noFill/>
        </p:spPr>
        <p:txBody>
          <a:bodyPr wrap="square">
            <a:spAutoFit/>
          </a:bodyPr>
          <a:lstStyle/>
          <a:p>
            <a:pPr marL="800100" lvl="1" indent="-342900">
              <a:buFont typeface="Wingdings" panose="05000000000000000000" pitchFamily="2" charset="2"/>
              <a:buChar char="v"/>
            </a:pPr>
            <a:r>
              <a:rPr lang="en-US" sz="2800" dirty="0">
                <a:latin typeface="Century Gothic" panose="020B0502020202020204" pitchFamily="34" charset="0"/>
              </a:rPr>
              <a:t>Form 1 - Authorized Signature Authorization</a:t>
            </a:r>
          </a:p>
          <a:p>
            <a:pPr marL="800100" lvl="1" indent="-342900">
              <a:buFont typeface="Wingdings" panose="05000000000000000000" pitchFamily="2" charset="2"/>
              <a:buChar char="v"/>
            </a:pPr>
            <a:endParaRPr lang="en-US" sz="2800" dirty="0">
              <a:latin typeface="Century Gothic" panose="020B0502020202020204" pitchFamily="34" charset="0"/>
            </a:endParaRPr>
          </a:p>
          <a:p>
            <a:pPr marL="800100" lvl="1" indent="-342900">
              <a:buFont typeface="Wingdings" panose="05000000000000000000" pitchFamily="2" charset="2"/>
              <a:buChar char="v"/>
            </a:pPr>
            <a:r>
              <a:rPr lang="en-US" sz="2800" dirty="0">
                <a:latin typeface="Century Gothic" panose="020B0502020202020204" pitchFamily="34" charset="0"/>
              </a:rPr>
              <a:t>Pay Request Checklist</a:t>
            </a:r>
          </a:p>
          <a:p>
            <a:pPr marL="800100" lvl="1" indent="-342900">
              <a:buFont typeface="Wingdings" panose="05000000000000000000" pitchFamily="2" charset="2"/>
              <a:buChar char="v"/>
            </a:pPr>
            <a:endParaRPr lang="en-US" sz="2800" dirty="0">
              <a:latin typeface="Century Gothic" panose="020B0502020202020204" pitchFamily="34" charset="0"/>
            </a:endParaRPr>
          </a:p>
          <a:p>
            <a:pPr marL="800100" lvl="1" indent="-342900">
              <a:buFont typeface="Wingdings" panose="05000000000000000000" pitchFamily="2" charset="2"/>
              <a:buChar char="v"/>
            </a:pPr>
            <a:r>
              <a:rPr lang="en-US" sz="2800" dirty="0">
                <a:latin typeface="Century Gothic" panose="020B0502020202020204" pitchFamily="34" charset="0"/>
              </a:rPr>
              <a:t>Form 5 - Request for Payment Form</a:t>
            </a:r>
          </a:p>
          <a:p>
            <a:endParaRPr lang="en-US" dirty="0"/>
          </a:p>
        </p:txBody>
      </p:sp>
    </p:spTree>
    <p:extLst>
      <p:ext uri="{BB962C8B-B14F-4D97-AF65-F5344CB8AC3E}">
        <p14:creationId xmlns:p14="http://schemas.microsoft.com/office/powerpoint/2010/main" val="36180448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95BEA0-C944-F4F0-73F0-C28F6DD8D85C}"/>
              </a:ext>
            </a:extLst>
          </p:cNvPr>
          <p:cNvPicPr>
            <a:picLocks noChangeAspect="1"/>
          </p:cNvPicPr>
          <p:nvPr/>
        </p:nvPicPr>
        <p:blipFill>
          <a:blip r:embed="rId2"/>
          <a:stretch>
            <a:fillRect/>
          </a:stretch>
        </p:blipFill>
        <p:spPr>
          <a:xfrm>
            <a:off x="1005534" y="640080"/>
            <a:ext cx="5532596" cy="5577840"/>
          </a:xfrm>
          <a:prstGeom prst="rect">
            <a:avLst/>
          </a:prstGeom>
        </p:spPr>
      </p:pic>
      <p:sp>
        <p:nvSpPr>
          <p:cNvPr id="21" name="Rectangle 2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2030C8C-B2A9-C3E6-7843-3D6650B1A296}"/>
              </a:ext>
            </a:extLst>
          </p:cNvPr>
          <p:cNvSpPr>
            <a:spLocks noGrp="1"/>
          </p:cNvSpPr>
          <p:nvPr>
            <p:ph type="title" idx="4294967295"/>
          </p:nvPr>
        </p:nvSpPr>
        <p:spPr>
          <a:xfrm>
            <a:off x="8096885" y="640080"/>
            <a:ext cx="3659246" cy="4685546"/>
          </a:xfrm>
          <a:prstGeom prst="rect">
            <a:avLst/>
          </a:prstGeom>
        </p:spPr>
        <p:txBody>
          <a:bodyPr vert="horz" lIns="91440" tIns="45720" rIns="91440" bIns="45720" rtlCol="0" anchor="b">
            <a:normAutofit fontScale="90000"/>
          </a:bodyPr>
          <a:lstStyle/>
          <a:p>
            <a:r>
              <a:rPr lang="en-US" sz="4000" dirty="0">
                <a:solidFill>
                  <a:srgbClr val="FFFFFF"/>
                </a:solidFill>
                <a:latin typeface="Century Gothic" panose="020B0502020202020204" pitchFamily="34" charset="0"/>
              </a:rPr>
              <a:t>Development Gap Subsidy Program:</a:t>
            </a:r>
            <a:br>
              <a:rPr lang="en-US" sz="4000" dirty="0">
                <a:solidFill>
                  <a:srgbClr val="FFFFFF"/>
                </a:solidFill>
                <a:latin typeface="Century Gothic" panose="020B0502020202020204" pitchFamily="34" charset="0"/>
              </a:rPr>
            </a:br>
            <a:br>
              <a:rPr lang="en-US" sz="4000" dirty="0">
                <a:solidFill>
                  <a:srgbClr val="FFFFFF"/>
                </a:solidFill>
                <a:latin typeface="Century Gothic" panose="020B0502020202020204" pitchFamily="34" charset="0"/>
              </a:rPr>
            </a:br>
            <a:r>
              <a:rPr lang="en-US" sz="4000" dirty="0">
                <a:solidFill>
                  <a:srgbClr val="FFFFFF"/>
                </a:solidFill>
                <a:latin typeface="Century Gothic" panose="020B0502020202020204" pitchFamily="34" charset="0"/>
              </a:rPr>
              <a:t>Signature Form</a:t>
            </a:r>
            <a:br>
              <a:rPr lang="en-US" sz="4000" dirty="0">
                <a:solidFill>
                  <a:srgbClr val="FFFFFF"/>
                </a:solidFill>
              </a:rPr>
            </a:br>
            <a:br>
              <a:rPr lang="en-US" sz="4400" dirty="0">
                <a:solidFill>
                  <a:srgbClr val="FFFFFF"/>
                </a:solidFill>
              </a:rPr>
            </a:br>
            <a:r>
              <a:rPr lang="en-US" sz="3100" dirty="0">
                <a:solidFill>
                  <a:srgbClr val="FFFFFF"/>
                </a:solidFill>
                <a:latin typeface="Century Gothic" panose="020B0502020202020204" pitchFamily="34" charset="0"/>
              </a:rPr>
              <a:t>*only need at grant start up and if the signatories change during the grant period</a:t>
            </a:r>
          </a:p>
        </p:txBody>
      </p:sp>
      <p:sp>
        <p:nvSpPr>
          <p:cNvPr id="23" name="Rectangle 2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0774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5B24EF-128C-02E1-C620-8ECD0D97C91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10CB454-5C92-42FF-0063-2DBABC0BB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FA5A366-778A-9F87-9DF6-F6373CAD6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D893356C-F0D1-382E-85CC-E19FB077CC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1C032BB-AFE5-E34F-671B-EC63FC3D8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47B4E9-BCA9-5632-664C-77CF7DE1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F14F457-B1E0-B049-157E-C618AAA65F66}"/>
              </a:ext>
            </a:extLst>
          </p:cNvPr>
          <p:cNvSpPr>
            <a:spLocks noGrp="1"/>
          </p:cNvSpPr>
          <p:nvPr>
            <p:ph type="title" idx="4294967295"/>
          </p:nvPr>
        </p:nvSpPr>
        <p:spPr>
          <a:xfrm>
            <a:off x="8096885" y="640080"/>
            <a:ext cx="3659246" cy="4685546"/>
          </a:xfrm>
          <a:prstGeom prst="rect">
            <a:avLst/>
          </a:prstGeom>
        </p:spPr>
        <p:txBody>
          <a:bodyPr vert="horz" lIns="91440" tIns="45720" rIns="91440" bIns="45720" rtlCol="0" anchor="b">
            <a:normAutofit/>
          </a:bodyPr>
          <a:lstStyle/>
          <a:p>
            <a:r>
              <a:rPr lang="en-US" sz="4000" dirty="0">
                <a:solidFill>
                  <a:srgbClr val="FFFFFF"/>
                </a:solidFill>
                <a:latin typeface="Century Gothic" panose="020B0502020202020204" pitchFamily="34" charset="0"/>
              </a:rPr>
              <a:t>Development Gap Subsidy Program:</a:t>
            </a:r>
            <a:br>
              <a:rPr lang="en-US" sz="4000" dirty="0">
                <a:solidFill>
                  <a:srgbClr val="FFFFFF"/>
                </a:solidFill>
                <a:latin typeface="Century Gothic" panose="020B0502020202020204" pitchFamily="34" charset="0"/>
              </a:rPr>
            </a:br>
            <a:br>
              <a:rPr lang="en-US" sz="4000" dirty="0">
                <a:solidFill>
                  <a:srgbClr val="FFFFFF"/>
                </a:solidFill>
                <a:latin typeface="Century Gothic" panose="020B0502020202020204" pitchFamily="34" charset="0"/>
              </a:rPr>
            </a:br>
            <a:r>
              <a:rPr lang="en-US" sz="4000" dirty="0">
                <a:solidFill>
                  <a:srgbClr val="FFFFFF"/>
                </a:solidFill>
                <a:latin typeface="Century Gothic" panose="020B0502020202020204" pitchFamily="34" charset="0"/>
              </a:rPr>
              <a:t>Pay Request Checklist</a:t>
            </a:r>
            <a:br>
              <a:rPr lang="en-US" sz="4000" dirty="0">
                <a:solidFill>
                  <a:srgbClr val="FFFFFF"/>
                </a:solidFill>
                <a:latin typeface="Century Gothic" panose="020B0502020202020204" pitchFamily="34" charset="0"/>
              </a:rPr>
            </a:br>
            <a:br>
              <a:rPr lang="en-US" sz="4400" dirty="0">
                <a:solidFill>
                  <a:srgbClr val="FFFFFF"/>
                </a:solidFill>
              </a:rPr>
            </a:br>
            <a:endParaRPr lang="en-US" sz="3100" dirty="0">
              <a:solidFill>
                <a:srgbClr val="FFFFFF"/>
              </a:solidFill>
            </a:endParaRPr>
          </a:p>
        </p:txBody>
      </p:sp>
      <p:sp>
        <p:nvSpPr>
          <p:cNvPr id="23" name="Rectangle 22">
            <a:extLst>
              <a:ext uri="{FF2B5EF4-FFF2-40B4-BE49-F238E27FC236}">
                <a16:creationId xmlns:a16="http://schemas.microsoft.com/office/drawing/2014/main" id="{C5B03242-8E47-58BC-46AD-81CE91B8F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EC8169B8-EAEF-595E-E76E-725E6987FD82}"/>
              </a:ext>
            </a:extLst>
          </p:cNvPr>
          <p:cNvPicPr>
            <a:picLocks noChangeAspect="1"/>
          </p:cNvPicPr>
          <p:nvPr/>
        </p:nvPicPr>
        <p:blipFill>
          <a:blip r:embed="rId2"/>
          <a:stretch>
            <a:fillRect/>
          </a:stretch>
        </p:blipFill>
        <p:spPr>
          <a:xfrm>
            <a:off x="808020" y="135228"/>
            <a:ext cx="5692462" cy="6587544"/>
          </a:xfrm>
          <a:prstGeom prst="rect">
            <a:avLst/>
          </a:prstGeom>
        </p:spPr>
      </p:pic>
    </p:spTree>
    <p:extLst>
      <p:ext uri="{BB962C8B-B14F-4D97-AF65-F5344CB8AC3E}">
        <p14:creationId xmlns:p14="http://schemas.microsoft.com/office/powerpoint/2010/main" val="7970633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21C3E0-7DFA-D991-0505-AE766785007D}"/>
              </a:ext>
            </a:extLst>
          </p:cNvPr>
          <p:cNvPicPr>
            <a:picLocks noChangeAspect="1"/>
          </p:cNvPicPr>
          <p:nvPr/>
        </p:nvPicPr>
        <p:blipFill>
          <a:blip r:embed="rId2"/>
          <a:stretch>
            <a:fillRect/>
          </a:stretch>
        </p:blipFill>
        <p:spPr>
          <a:xfrm>
            <a:off x="1472467" y="640080"/>
            <a:ext cx="9853426" cy="5943600"/>
          </a:xfrm>
          <a:prstGeom prst="rect">
            <a:avLst/>
          </a:prstGeom>
        </p:spPr>
      </p:pic>
    </p:spTree>
    <p:extLst>
      <p:ext uri="{BB962C8B-B14F-4D97-AF65-F5344CB8AC3E}">
        <p14:creationId xmlns:p14="http://schemas.microsoft.com/office/powerpoint/2010/main" val="16494062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1CBEB60-8739-F949-C1FA-AAF64099AFDB}"/>
              </a:ext>
            </a:extLst>
          </p:cNvPr>
          <p:cNvSpPr txBox="1"/>
          <p:nvPr/>
        </p:nvSpPr>
        <p:spPr>
          <a:xfrm>
            <a:off x="381001" y="400050"/>
            <a:ext cx="10715624" cy="6259021"/>
          </a:xfrm>
          <a:prstGeom prst="rect">
            <a:avLst/>
          </a:prstGeom>
          <a:noFill/>
        </p:spPr>
        <p:txBody>
          <a:bodyPr wrap="square">
            <a:spAutoFit/>
          </a:bodyPr>
          <a:lstStyle/>
          <a:p>
            <a:pPr marR="0" lvl="0">
              <a:lnSpc>
                <a:spcPts val="2300"/>
              </a:lnSpc>
              <a:tabLst>
                <a:tab pos="457200" algn="l"/>
                <a:tab pos="857250" algn="l"/>
              </a:tabLst>
            </a:pPr>
            <a:r>
              <a:rPr lang="en-US" b="1" dirty="0">
                <a:latin typeface="MS Gothic" panose="020B0609070205080204" pitchFamily="49" charset="-128"/>
                <a:ea typeface="Times New Roman" panose="02020603050405020304" pitchFamily="18" charset="0"/>
              </a:rPr>
              <a:t>6. </a:t>
            </a:r>
            <a:r>
              <a:rPr lang="en-US" sz="1800" b="1" dirty="0">
                <a:effectLst/>
                <a:latin typeface="MS Gothic" panose="020B0609070205080204" pitchFamily="49" charset="-128"/>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   CHECK BOX WHEN REQUESTING FUNDS AT CLOSING</a:t>
            </a:r>
          </a:p>
          <a:p>
            <a:pPr marR="0" lvl="0">
              <a:lnSpc>
                <a:spcPts val="2300"/>
              </a:lnSpc>
              <a:tabLst>
                <a:tab pos="457200" algn="l"/>
                <a:tab pos="857250" algn="l"/>
              </a:tabLst>
            </a:pPr>
            <a:endParaRPr lang="en-US" sz="2000" dirty="0">
              <a:effectLst/>
              <a:latin typeface="Times New Roman" panose="02020603050405020304" pitchFamily="18" charset="0"/>
              <a:ea typeface="Times New Roman" panose="02020603050405020304" pitchFamily="18" charset="0"/>
            </a:endParaRPr>
          </a:p>
          <a:p>
            <a:pPr marL="457200" marR="0">
              <a:lnSpc>
                <a:spcPts val="2300"/>
              </a:lnSpc>
              <a:buNone/>
              <a:tabLst>
                <a:tab pos="857250" algn="l"/>
              </a:tabLst>
            </a:pPr>
            <a:r>
              <a:rPr lang="en-US" sz="1800" dirty="0">
                <a:effectLst/>
                <a:latin typeface="Times New Roman" panose="02020603050405020304" pitchFamily="18" charset="0"/>
                <a:ea typeface="Times New Roman" panose="02020603050405020304" pitchFamily="18" charset="0"/>
              </a:rPr>
              <a:t>Note: The following items are required a minimum of 10 calendar days before closing:</a:t>
            </a:r>
            <a:endParaRPr lang="en-US" sz="2000" dirty="0">
              <a:effectLst/>
              <a:latin typeface="Times New Roman" panose="02020603050405020304" pitchFamily="18" charset="0"/>
              <a:ea typeface="Times New Roman" panose="02020603050405020304" pitchFamily="18" charset="0"/>
            </a:endParaRPr>
          </a:p>
          <a:p>
            <a:pPr marL="457200" marR="0">
              <a:lnSpc>
                <a:spcPts val="2300"/>
              </a:lnSpc>
              <a:buNone/>
              <a:tabLst>
                <a:tab pos="857250" algn="l"/>
              </a:tabLst>
            </a:pPr>
            <a:r>
              <a:rPr lang="en-US" sz="1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tabLst>
                <a:tab pos="914400" algn="l"/>
              </a:tabLst>
            </a:pPr>
            <a:r>
              <a:rPr lang="en-US" dirty="0">
                <a:effectLst/>
                <a:latin typeface="Times New Roman" panose="02020603050405020304" pitchFamily="18" charset="0"/>
                <a:ea typeface="Times New Roman" panose="02020603050405020304" pitchFamily="18" charset="0"/>
              </a:rPr>
              <a:t>Preliminary closing statement and required disclosure document showing seller credit for the amount above appraisal </a:t>
            </a:r>
            <a:endParaRPr lang="en-US" sz="2000" dirty="0">
              <a:effectLst/>
              <a:latin typeface="Times New Roman" panose="02020603050405020304" pitchFamily="18" charset="0"/>
              <a:ea typeface="Times New Roman" panose="02020603050405020304" pitchFamily="18" charset="0"/>
            </a:endParaRPr>
          </a:p>
          <a:p>
            <a:pPr marL="800100" lvl="1" indent="-342900">
              <a:lnSpc>
                <a:spcPts val="2300"/>
              </a:lnSpc>
              <a:buFont typeface="Wingdings" panose="05000000000000000000" pitchFamily="2" charset="2"/>
              <a:buChar char=""/>
              <a:tabLst>
                <a:tab pos="914400" algn="l"/>
              </a:tabLst>
            </a:pPr>
            <a:r>
              <a:rPr lang="en-US" dirty="0">
                <a:effectLst/>
                <a:latin typeface="Times New Roman" panose="02020603050405020304" pitchFamily="18" charset="0"/>
                <a:ea typeface="Times New Roman" panose="02020603050405020304" pitchFamily="18" charset="0"/>
              </a:rPr>
              <a:t>Title agent information including contact person and </a:t>
            </a:r>
            <a:r>
              <a:rPr lang="en-US" b="1" dirty="0">
                <a:effectLst/>
                <a:latin typeface="Times New Roman" panose="02020603050405020304" pitchFamily="18" charset="0"/>
                <a:ea typeface="Times New Roman" panose="02020603050405020304" pitchFamily="18" charset="0"/>
              </a:rPr>
              <a:t>wiring instructions</a:t>
            </a:r>
          </a:p>
          <a:p>
            <a:pPr lvl="1">
              <a:lnSpc>
                <a:spcPts val="2300"/>
              </a:lnSpc>
              <a:tabLst>
                <a:tab pos="914400" algn="l"/>
              </a:tabLst>
            </a:pPr>
            <a:endParaRPr lang="en-US" sz="2000" dirty="0">
              <a:effectLst/>
              <a:latin typeface="Times New Roman" panose="02020603050405020304" pitchFamily="18" charset="0"/>
              <a:ea typeface="Times New Roman" panose="02020603050405020304" pitchFamily="18" charset="0"/>
            </a:endParaRPr>
          </a:p>
          <a:p>
            <a:pPr marL="914400" marR="0">
              <a:lnSpc>
                <a:spcPts val="2300"/>
              </a:lnSpc>
              <a:buNone/>
              <a:tabLst>
                <a:tab pos="800100" algn="l"/>
              </a:tabLst>
            </a:pPr>
            <a:r>
              <a:rPr lang="en-US" sz="1800" b="1" dirty="0">
                <a:effectLst/>
                <a:latin typeface="MS Gothic" panose="020B0609070205080204" pitchFamily="49" charset="-128"/>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FINAL Closing statement required a </a:t>
            </a:r>
            <a:r>
              <a:rPr lang="en-US" sz="1800" b="1" dirty="0">
                <a:effectLst/>
                <a:latin typeface="Times New Roman" panose="02020603050405020304" pitchFamily="18" charset="0"/>
                <a:ea typeface="Times New Roman" panose="02020603050405020304" pitchFamily="18" charset="0"/>
              </a:rPr>
              <a:t>MINIMUM</a:t>
            </a:r>
            <a:r>
              <a:rPr lang="en-US" sz="1800" dirty="0">
                <a:effectLst/>
                <a:latin typeface="Times New Roman" panose="02020603050405020304" pitchFamily="18" charset="0"/>
                <a:ea typeface="Times New Roman" panose="02020603050405020304" pitchFamily="18" charset="0"/>
              </a:rPr>
              <a:t> of 3 days prior to closing</a:t>
            </a:r>
            <a:endParaRPr lang="en-US" sz="2000" dirty="0">
              <a:effectLst/>
              <a:latin typeface="Times New Roman" panose="02020603050405020304" pitchFamily="18" charset="0"/>
              <a:ea typeface="Times New Roman" panose="02020603050405020304" pitchFamily="18" charset="0"/>
            </a:endParaRPr>
          </a:p>
          <a:p>
            <a:pPr marL="914400" marR="0">
              <a:lnSpc>
                <a:spcPts val="2300"/>
              </a:lnSpc>
              <a:buNone/>
              <a:tabLst>
                <a:tab pos="800100" algn="l"/>
              </a:tabLst>
            </a:pPr>
            <a:r>
              <a:rPr lang="en-US" sz="1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R="0" lvl="0">
              <a:lnSpc>
                <a:spcPts val="2300"/>
              </a:lnSpc>
              <a:tabLst>
                <a:tab pos="457200" algn="l"/>
                <a:tab pos="800100" algn="l"/>
              </a:tabLst>
            </a:pPr>
            <a:r>
              <a:rPr lang="en-US" sz="1800" b="1" dirty="0">
                <a:effectLst/>
                <a:latin typeface="MS Gothic" panose="020B0609070205080204" pitchFamily="49" charset="-128"/>
                <a:ea typeface="Times New Roman" panose="02020603050405020304" pitchFamily="18" charset="0"/>
              </a:rPr>
              <a:t>7. ☐</a:t>
            </a:r>
            <a:r>
              <a:rPr lang="en-US" sz="1800" b="1" dirty="0">
                <a:effectLst/>
                <a:latin typeface="Times New Roman" panose="02020603050405020304" pitchFamily="18" charset="0"/>
                <a:ea typeface="Times New Roman" panose="02020603050405020304" pitchFamily="18" charset="0"/>
              </a:rPr>
              <a:t>   CHECK BOX WHEN REQUESTING FUNDS POST CLOSING</a:t>
            </a:r>
            <a:endParaRPr lang="en-US" sz="2000" dirty="0">
              <a:effectLst/>
              <a:latin typeface="Times New Roman" panose="02020603050405020304" pitchFamily="18" charset="0"/>
              <a:ea typeface="Times New Roman" panose="02020603050405020304" pitchFamily="18" charset="0"/>
            </a:endParaRPr>
          </a:p>
          <a:p>
            <a:pPr marL="800100" marR="0">
              <a:lnSpc>
                <a:spcPts val="2300"/>
              </a:lnSpc>
              <a:buNone/>
              <a:tabLst>
                <a:tab pos="800100" algn="l"/>
              </a:tabLs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FINAL Closing statement</a:t>
            </a:r>
            <a:r>
              <a:rPr lang="en-US" sz="18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buNone/>
              <a:tabLst>
                <a:tab pos="800100" algn="l"/>
              </a:tabLst>
            </a:pPr>
            <a:r>
              <a:rPr lang="en-US" sz="18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buNone/>
              <a:tabLst>
                <a:tab pos="800100" algn="l"/>
              </a:tabLst>
            </a:pPr>
            <a:r>
              <a:rPr lang="en-US" sz="18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buNone/>
              <a:tabLst>
                <a:tab pos="800100" algn="l"/>
              </a:tabLst>
            </a:pPr>
            <a:r>
              <a:rPr lang="en-US" sz="18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buNone/>
              <a:tabLst>
                <a:tab pos="800100" algn="l"/>
              </a:tabLst>
            </a:pPr>
            <a:r>
              <a:rPr lang="en-US" sz="1800" b="1" dirty="0">
                <a:effectLst/>
                <a:latin typeface="Times New Roman" panose="02020603050405020304" pitchFamily="18" charset="0"/>
                <a:ea typeface="Times New Roman" panose="02020603050405020304" pitchFamily="18" charset="0"/>
              </a:rPr>
              <a:t>Reserved for THDA</a:t>
            </a:r>
            <a:endParaRPr lang="en-US" sz="2000" dirty="0">
              <a:effectLst/>
              <a:latin typeface="Times New Roman" panose="02020603050405020304" pitchFamily="18" charset="0"/>
              <a:ea typeface="Times New Roman" panose="02020603050405020304" pitchFamily="18" charset="0"/>
            </a:endParaRPr>
          </a:p>
          <a:p>
            <a:pPr marL="0" marR="0">
              <a:buNone/>
              <a:tabLst>
                <a:tab pos="800100" algn="l"/>
              </a:tabLst>
            </a:pPr>
            <a:r>
              <a:rPr lang="en-US" sz="3200" b="1" dirty="0">
                <a:effectLst/>
                <a:latin typeface="Times New Roman" panose="02020603050405020304" pitchFamily="18" charset="0"/>
                <a:ea typeface="Times New Roman" panose="02020603050405020304" pitchFamily="18" charset="0"/>
              </a:rPr>
              <a:t>____________________________________________________________</a:t>
            </a:r>
            <a:endParaRPr lang="en-US" sz="2000" dirty="0">
              <a:effectLst/>
              <a:latin typeface="Times New Roman" panose="02020603050405020304" pitchFamily="18" charset="0"/>
              <a:ea typeface="Times New Roman" panose="02020603050405020304" pitchFamily="18" charset="0"/>
            </a:endParaRPr>
          </a:p>
          <a:p>
            <a:pPr marL="0" marR="0">
              <a:lnSpc>
                <a:spcPts val="2300"/>
              </a:lnSpc>
              <a:buNone/>
              <a:tabLst>
                <a:tab pos="800100" algn="l"/>
              </a:tabLst>
            </a:pPr>
            <a:r>
              <a:rPr lang="en-US" sz="1800" b="1" dirty="0">
                <a:effectLst/>
                <a:latin typeface="Times New Roman" panose="02020603050405020304" pitchFamily="18" charset="0"/>
                <a:ea typeface="Times New Roman" panose="02020603050405020304" pitchFamily="18" charset="0"/>
              </a:rPr>
              <a:t>Date Received by THDA: _________________________________</a:t>
            </a:r>
            <a:endParaRPr lang="en-US" sz="2000" dirty="0">
              <a:effectLst/>
              <a:latin typeface="Times New Roman" panose="02020603050405020304" pitchFamily="18" charset="0"/>
              <a:ea typeface="Times New Roman" panose="02020603050405020304" pitchFamily="18" charset="0"/>
            </a:endParaRPr>
          </a:p>
          <a:p>
            <a:pPr marL="0" marR="0">
              <a:lnSpc>
                <a:spcPts val="2300"/>
              </a:lnSpc>
              <a:buNone/>
              <a:tabLst>
                <a:tab pos="800100" algn="l"/>
              </a:tabLst>
            </a:pPr>
            <a:r>
              <a:rPr lang="en-US" sz="1800" b="1" dirty="0">
                <a:effectLst/>
                <a:latin typeface="Times New Roman" panose="02020603050405020304" pitchFamily="18" charset="0"/>
                <a:ea typeface="Times New Roman" panose="02020603050405020304" pitchFamily="18" charset="0"/>
              </a:rPr>
              <a:t>Date Sent to Accounting for payment: ______________________</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41111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3E83B7-43CC-10F4-5E06-988DEA3644E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B91EC07-DD7F-0180-5B20-52662084E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CFAE181-AD34-3327-ABB1-E5E8B04A2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B0FD9158-0C4C-EC00-1170-97338A1FE5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21A32DB-B89A-C6E2-9422-7E9B1D23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B2651F-75A2-6B10-56C4-F734EF3FF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8467775-77A8-509B-89DB-24A6A10ACA83}"/>
              </a:ext>
            </a:extLst>
          </p:cNvPr>
          <p:cNvSpPr>
            <a:spLocks noGrp="1"/>
          </p:cNvSpPr>
          <p:nvPr>
            <p:ph type="title" idx="4294967295"/>
          </p:nvPr>
        </p:nvSpPr>
        <p:spPr>
          <a:xfrm>
            <a:off x="8096885" y="640080"/>
            <a:ext cx="3659246" cy="4685546"/>
          </a:xfrm>
          <a:prstGeom prst="rect">
            <a:avLst/>
          </a:prstGeom>
        </p:spPr>
        <p:txBody>
          <a:bodyPr vert="horz" lIns="91440" tIns="45720" rIns="91440" bIns="45720" rtlCol="0" anchor="b">
            <a:normAutofit fontScale="90000"/>
          </a:bodyPr>
          <a:lstStyle/>
          <a:p>
            <a:r>
              <a:rPr lang="en-US" sz="4000" dirty="0">
                <a:solidFill>
                  <a:srgbClr val="FFFFFF"/>
                </a:solidFill>
                <a:latin typeface="Century Gothic" panose="020B0502020202020204" pitchFamily="34" charset="0"/>
              </a:rPr>
              <a:t>Development Gap Subsidy Program:</a:t>
            </a:r>
            <a:br>
              <a:rPr lang="en-US" sz="4000" dirty="0">
                <a:solidFill>
                  <a:srgbClr val="FFFFFF"/>
                </a:solidFill>
                <a:latin typeface="Century Gothic" panose="020B0502020202020204" pitchFamily="34" charset="0"/>
              </a:rPr>
            </a:br>
            <a:br>
              <a:rPr lang="en-US" sz="4400" dirty="0">
                <a:solidFill>
                  <a:srgbClr val="FFFFFF"/>
                </a:solidFill>
              </a:rPr>
            </a:br>
            <a:r>
              <a:rPr lang="en-US" sz="4000" dirty="0">
                <a:solidFill>
                  <a:srgbClr val="FFFFFF"/>
                </a:solidFill>
                <a:latin typeface="Century Gothic" panose="020B0502020202020204" pitchFamily="34" charset="0"/>
              </a:rPr>
              <a:t>Form 5 –Request for Payment Form</a:t>
            </a:r>
            <a:br>
              <a:rPr lang="en-US" sz="4000" dirty="0">
                <a:solidFill>
                  <a:srgbClr val="FFFFFF"/>
                </a:solidFill>
                <a:latin typeface="Century Gothic" panose="020B0502020202020204" pitchFamily="34" charset="0"/>
              </a:rPr>
            </a:br>
            <a:br>
              <a:rPr lang="en-US" sz="4400" dirty="0">
                <a:solidFill>
                  <a:srgbClr val="FFFFFF"/>
                </a:solidFill>
              </a:rPr>
            </a:br>
            <a:endParaRPr lang="en-US" sz="3100" dirty="0">
              <a:solidFill>
                <a:srgbClr val="FFFFFF"/>
              </a:solidFill>
            </a:endParaRPr>
          </a:p>
        </p:txBody>
      </p:sp>
      <p:sp>
        <p:nvSpPr>
          <p:cNvPr id="23" name="Rectangle 22">
            <a:extLst>
              <a:ext uri="{FF2B5EF4-FFF2-40B4-BE49-F238E27FC236}">
                <a16:creationId xmlns:a16="http://schemas.microsoft.com/office/drawing/2014/main" id="{14D64E11-CF7D-1971-7BF7-73BE392C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55791C86-E91F-4272-79C3-C3F32072F6E3}"/>
              </a:ext>
            </a:extLst>
          </p:cNvPr>
          <p:cNvPicPr>
            <a:picLocks noChangeAspect="1"/>
          </p:cNvPicPr>
          <p:nvPr/>
        </p:nvPicPr>
        <p:blipFill>
          <a:blip r:embed="rId2"/>
          <a:stretch>
            <a:fillRect/>
          </a:stretch>
        </p:blipFill>
        <p:spPr>
          <a:xfrm>
            <a:off x="1108822" y="110067"/>
            <a:ext cx="5160475" cy="6632377"/>
          </a:xfrm>
          <a:prstGeom prst="rect">
            <a:avLst/>
          </a:prstGeom>
        </p:spPr>
      </p:pic>
    </p:spTree>
    <p:extLst>
      <p:ext uri="{BB962C8B-B14F-4D97-AF65-F5344CB8AC3E}">
        <p14:creationId xmlns:p14="http://schemas.microsoft.com/office/powerpoint/2010/main" val="39197987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B2C56-D1CF-E655-C8A8-2B6F89D7F250}"/>
              </a:ext>
            </a:extLst>
          </p:cNvPr>
          <p:cNvPicPr>
            <a:picLocks noChangeAspect="1"/>
          </p:cNvPicPr>
          <p:nvPr/>
        </p:nvPicPr>
        <p:blipFill>
          <a:blip r:embed="rId2"/>
          <a:stretch>
            <a:fillRect/>
          </a:stretch>
        </p:blipFill>
        <p:spPr>
          <a:xfrm>
            <a:off x="717871" y="643466"/>
            <a:ext cx="10756257" cy="5571067"/>
          </a:xfrm>
          <a:prstGeom prst="rect">
            <a:avLst/>
          </a:prstGeom>
        </p:spPr>
      </p:pic>
    </p:spTree>
    <p:extLst>
      <p:ext uri="{BB962C8B-B14F-4D97-AF65-F5344CB8AC3E}">
        <p14:creationId xmlns:p14="http://schemas.microsoft.com/office/powerpoint/2010/main" val="31517647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837276-9FD1-ECD7-F3E9-CDD6688A25DA}"/>
              </a:ext>
            </a:extLst>
          </p:cNvPr>
          <p:cNvPicPr>
            <a:picLocks noChangeAspect="1"/>
          </p:cNvPicPr>
          <p:nvPr/>
        </p:nvPicPr>
        <p:blipFill>
          <a:blip r:embed="rId2"/>
          <a:stretch>
            <a:fillRect/>
          </a:stretch>
        </p:blipFill>
        <p:spPr>
          <a:xfrm>
            <a:off x="643467" y="968869"/>
            <a:ext cx="10905066" cy="4920260"/>
          </a:xfrm>
          <a:prstGeom prst="rect">
            <a:avLst/>
          </a:prstGeom>
        </p:spPr>
      </p:pic>
    </p:spTree>
    <p:extLst>
      <p:ext uri="{BB962C8B-B14F-4D97-AF65-F5344CB8AC3E}">
        <p14:creationId xmlns:p14="http://schemas.microsoft.com/office/powerpoint/2010/main" val="22121289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0" name="Straight Connector 4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5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3681E4-0771-8025-1D6D-9178B00FDB8E}"/>
              </a:ext>
            </a:extLst>
          </p:cNvPr>
          <p:cNvSpPr>
            <a:spLocks noGrp="1"/>
          </p:cNvSpPr>
          <p:nvPr>
            <p:ph type="ctrTitle"/>
          </p:nvPr>
        </p:nvSpPr>
        <p:spPr>
          <a:xfrm>
            <a:off x="492370" y="516835"/>
            <a:ext cx="3084844" cy="5772840"/>
          </a:xfrm>
        </p:spPr>
        <p:txBody>
          <a:bodyPr vert="horz" lIns="91440" tIns="45720" rIns="91440" bIns="45720" rtlCol="0" anchor="ctr">
            <a:normAutofit/>
          </a:bodyPr>
          <a:lstStyle/>
          <a:p>
            <a:r>
              <a:rPr lang="en-US">
                <a:solidFill>
                  <a:srgbClr val="FFFFFF"/>
                </a:solidFill>
                <a:latin typeface="+mj-lt"/>
              </a:rPr>
              <a:t>The TEAM</a:t>
            </a:r>
          </a:p>
        </p:txBody>
      </p:sp>
      <p:sp>
        <p:nvSpPr>
          <p:cNvPr id="61" name="Rectangle 6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2" name="TextBox 3">
            <a:extLst>
              <a:ext uri="{FF2B5EF4-FFF2-40B4-BE49-F238E27FC236}">
                <a16:creationId xmlns:a16="http://schemas.microsoft.com/office/drawing/2014/main" id="{B91E2F77-037D-3073-7D3C-5A34E62D423A}"/>
              </a:ext>
            </a:extLst>
          </p:cNvPr>
          <p:cNvGraphicFramePr/>
          <p:nvPr>
            <p:extLst>
              <p:ext uri="{D42A27DB-BD31-4B8C-83A1-F6EECF244321}">
                <p14:modId xmlns:p14="http://schemas.microsoft.com/office/powerpoint/2010/main" val="28912174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8236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A3D51-773C-AE2F-69E4-E2FAE813992F}"/>
              </a:ext>
            </a:extLst>
          </p:cNvPr>
          <p:cNvPicPr>
            <a:picLocks noChangeAspect="1"/>
          </p:cNvPicPr>
          <p:nvPr/>
        </p:nvPicPr>
        <p:blipFill>
          <a:blip r:embed="rId2"/>
          <a:stretch>
            <a:fillRect/>
          </a:stretch>
        </p:blipFill>
        <p:spPr>
          <a:xfrm>
            <a:off x="643467" y="1942535"/>
            <a:ext cx="10905066" cy="2972928"/>
          </a:xfrm>
          <a:prstGeom prst="rect">
            <a:avLst/>
          </a:prstGeom>
        </p:spPr>
      </p:pic>
    </p:spTree>
    <p:extLst>
      <p:ext uri="{BB962C8B-B14F-4D97-AF65-F5344CB8AC3E}">
        <p14:creationId xmlns:p14="http://schemas.microsoft.com/office/powerpoint/2010/main" val="9224092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E450-04AD-C34E-BB0C-BFAC0DA54BC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A176A7C-54C4-8D6B-37F6-066E6C8325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6660" y="6311322"/>
            <a:ext cx="1496288" cy="450498"/>
          </a:xfrm>
          <a:prstGeom prst="rect">
            <a:avLst/>
          </a:prstGeom>
        </p:spPr>
      </p:pic>
      <p:sp>
        <p:nvSpPr>
          <p:cNvPr id="8" name="TextBox 7">
            <a:extLst>
              <a:ext uri="{FF2B5EF4-FFF2-40B4-BE49-F238E27FC236}">
                <a16:creationId xmlns:a16="http://schemas.microsoft.com/office/drawing/2014/main" id="{A46CA414-8C2F-4441-BD53-E9C0C3E2F8E5}"/>
              </a:ext>
            </a:extLst>
          </p:cNvPr>
          <p:cNvSpPr txBox="1"/>
          <p:nvPr/>
        </p:nvSpPr>
        <p:spPr>
          <a:xfrm>
            <a:off x="5282246" y="1598315"/>
            <a:ext cx="644249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240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9" name="Title 1">
            <a:extLst>
              <a:ext uri="{FF2B5EF4-FFF2-40B4-BE49-F238E27FC236}">
                <a16:creationId xmlns:a16="http://schemas.microsoft.com/office/drawing/2014/main" id="{E6879334-E90C-5869-1792-3B63932AB699}"/>
              </a:ext>
            </a:extLst>
          </p:cNvPr>
          <p:cNvSpPr>
            <a:spLocks noGrp="1"/>
          </p:cNvSpPr>
          <p:nvPr>
            <p:ph type="ctrTitle"/>
          </p:nvPr>
        </p:nvSpPr>
        <p:spPr>
          <a:xfrm>
            <a:off x="403322" y="228600"/>
            <a:ext cx="10058400" cy="591312"/>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entury Gothic" panose="020B0502020202020204" pitchFamily="34" charset="0"/>
              </a:defRPr>
            </a:lvl1pPr>
          </a:lstStyle>
          <a:p>
            <a:r>
              <a:rPr lang="en-US" sz="3600" dirty="0">
                <a:solidFill>
                  <a:srgbClr val="B20000"/>
                </a:solidFill>
              </a:rPr>
              <a:t>Submission Instructions</a:t>
            </a:r>
          </a:p>
        </p:txBody>
      </p:sp>
      <p:sp>
        <p:nvSpPr>
          <p:cNvPr id="2" name="TextBox 1">
            <a:extLst>
              <a:ext uri="{FF2B5EF4-FFF2-40B4-BE49-F238E27FC236}">
                <a16:creationId xmlns:a16="http://schemas.microsoft.com/office/drawing/2014/main" id="{667C9CE4-9275-05F6-8CB7-DDF6A400ACDA}"/>
              </a:ext>
            </a:extLst>
          </p:cNvPr>
          <p:cNvSpPr txBox="1"/>
          <p:nvPr/>
        </p:nvSpPr>
        <p:spPr>
          <a:xfrm>
            <a:off x="533400" y="1794934"/>
            <a:ext cx="10811933" cy="409342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n-US" sz="2200" b="1" dirty="0">
                <a:solidFill>
                  <a:srgbClr val="000000"/>
                </a:solidFill>
                <a:latin typeface="Century Gothic" panose="020B0502020202020204" pitchFamily="34" charset="0"/>
              </a:rPr>
              <a:t>Documents for payment submission should be uploaded to the secure EDT – Web Transfer Client System site</a:t>
            </a:r>
          </a:p>
          <a:p>
            <a:pPr marR="0" lvl="0" algn="l" defTabSz="914400" rtl="0" eaLnBrk="1" fontAlgn="base" latinLnBrk="0" hangingPunct="1">
              <a:lnSpc>
                <a:spcPct val="100000"/>
              </a:lnSpc>
              <a:spcBef>
                <a:spcPct val="0"/>
              </a:spcBef>
              <a:spcAft>
                <a:spcPct val="0"/>
              </a:spcAft>
              <a:buClrTx/>
              <a:buSzTx/>
              <a:tabLst/>
              <a:defRPr/>
            </a:pPr>
            <a:endParaRPr kumimoji="0" lang="en-US" sz="2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257300" lvl="2" indent="-342900" fontAlgn="base">
              <a:spcBef>
                <a:spcPct val="0"/>
              </a:spcBef>
              <a:spcAft>
                <a:spcPct val="0"/>
              </a:spcAft>
              <a:buFont typeface="Wingdings" panose="05000000000000000000" pitchFamily="2" charset="2"/>
              <a:buChar char="v"/>
              <a:defRPr/>
            </a:pPr>
            <a:r>
              <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Please upload in one pdf document if possible</a:t>
            </a:r>
          </a:p>
          <a:p>
            <a:pPr lvl="2" fontAlgn="base">
              <a:spcBef>
                <a:spcPct val="0"/>
              </a:spcBef>
              <a:spcAft>
                <a:spcPct val="0"/>
              </a:spcAft>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257300" lvl="2" indent="-342900" fontAlgn="base">
              <a:spcBef>
                <a:spcPct val="0"/>
              </a:spcBef>
              <a:spcAft>
                <a:spcPct val="0"/>
              </a:spcAft>
              <a:buFont typeface="Wingdings" panose="05000000000000000000" pitchFamily="2" charset="2"/>
              <a:buChar char="v"/>
              <a:defRPr/>
            </a:pPr>
            <a:r>
              <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Please use the checklist as a guide for</a:t>
            </a:r>
            <a:r>
              <a:rPr lang="en-US" sz="2200" dirty="0">
                <a:solidFill>
                  <a:srgbClr val="000000"/>
                </a:solidFill>
                <a:latin typeface="Century Gothic" panose="020B0502020202020204" pitchFamily="34" charset="0"/>
              </a:rPr>
              <a:t> the order of documents in the upload</a:t>
            </a:r>
          </a:p>
          <a:p>
            <a:pPr marL="1257300" lvl="2" indent="-342900" fontAlgn="base">
              <a:spcBef>
                <a:spcPct val="0"/>
              </a:spcBef>
              <a:spcAft>
                <a:spcPct val="0"/>
              </a:spcAft>
              <a:buFont typeface="Wingdings" panose="05000000000000000000" pitchFamily="2" charset="2"/>
              <a:buChar char="v"/>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257300" lvl="2" indent="-342900" fontAlgn="base">
              <a:spcBef>
                <a:spcPct val="0"/>
              </a:spcBef>
              <a:spcAft>
                <a:spcPct val="0"/>
              </a:spcAft>
              <a:buFont typeface="Wingdings" panose="05000000000000000000" pitchFamily="2" charset="2"/>
              <a:buChar char="v"/>
              <a:defRPr/>
            </a:pPr>
            <a:r>
              <a:rPr lang="en-US" sz="2200" dirty="0">
                <a:solidFill>
                  <a:srgbClr val="000000"/>
                </a:solidFill>
                <a:latin typeface="Century Gothic" panose="020B0502020202020204" pitchFamily="34" charset="0"/>
              </a:rPr>
              <a:t>After submitting the upload, please email THDA </a:t>
            </a:r>
          </a:p>
          <a:p>
            <a:pPr lvl="2" fontAlgn="base">
              <a:spcBef>
                <a:spcPct val="0"/>
              </a:spcBef>
              <a:spcAft>
                <a:spcPct val="0"/>
              </a:spcAft>
              <a:defRPr/>
            </a:pPr>
            <a:r>
              <a:rPr lang="en-US" sz="2200" dirty="0">
                <a:solidFill>
                  <a:srgbClr val="000000"/>
                </a:solidFill>
                <a:latin typeface="Century Gothic" panose="020B0502020202020204" pitchFamily="34" charset="0"/>
              </a:rPr>
              <a:t>(we do not get notifications internally about uploads)</a:t>
            </a: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200150" lvl="2" indent="-285750" fontAlgn="base">
              <a:spcBef>
                <a:spcPct val="0"/>
              </a:spcBef>
              <a:spcAft>
                <a:spcPct val="0"/>
              </a:spcAft>
              <a:buFont typeface="Wingdings" panose="05000000000000000000" pitchFamily="2" charset="2"/>
              <a:buChar char="v"/>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0650375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A26D-9633-0892-FEFF-5135F2E5DA07}"/>
              </a:ext>
            </a:extLst>
          </p:cNvPr>
          <p:cNvSpPr>
            <a:spLocks noGrp="1"/>
          </p:cNvSpPr>
          <p:nvPr>
            <p:ph type="ctrTitle"/>
          </p:nvPr>
        </p:nvSpPr>
        <p:spPr/>
        <p:txBody>
          <a:bodyPr/>
          <a:lstStyle/>
          <a:p>
            <a:r>
              <a:rPr lang="en-US" dirty="0"/>
              <a:t>TEAM Contact Information</a:t>
            </a:r>
          </a:p>
        </p:txBody>
      </p:sp>
      <p:sp>
        <p:nvSpPr>
          <p:cNvPr id="4" name="TextBox 3">
            <a:extLst>
              <a:ext uri="{FF2B5EF4-FFF2-40B4-BE49-F238E27FC236}">
                <a16:creationId xmlns:a16="http://schemas.microsoft.com/office/drawing/2014/main" id="{1453753F-4482-D350-53E0-3A3ABA4C4DAE}"/>
              </a:ext>
            </a:extLst>
          </p:cNvPr>
          <p:cNvSpPr txBox="1"/>
          <p:nvPr/>
        </p:nvSpPr>
        <p:spPr>
          <a:xfrm>
            <a:off x="2819400" y="1447799"/>
            <a:ext cx="6324600" cy="4824334"/>
          </a:xfrm>
          <a:prstGeom prst="rect">
            <a:avLst/>
          </a:prstGeom>
          <a:noFill/>
        </p:spPr>
        <p:txBody>
          <a:bodyPr wrap="square">
            <a:spAutoFit/>
          </a:bodyPr>
          <a:lstStyle/>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Larisa Stout – CH Programs Manager</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u="sng" kern="100" dirty="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2"/>
              </a:rPr>
              <a:t>lstout@thda.org</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(615)815-2093</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Maree Emberton – CH Senior Housing Programs Coordinator</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u="sng" kern="100" dirty="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3"/>
              </a:rPr>
              <a:t>memberton@thda.org</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(615)815-2031</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Evelyn Finch – CH Senior Housing Programs Coordinator</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u="sng" kern="100" dirty="0">
                <a:solidFill>
                  <a:srgbClr val="467886"/>
                </a:solidFill>
                <a:effectLst/>
                <a:latin typeface="Century Gothic" panose="020B0502020202020204" pitchFamily="34" charset="0"/>
                <a:ea typeface="Aptos" panose="020B0004020202020204" pitchFamily="34" charset="0"/>
                <a:cs typeface="Times New Roman" panose="02020603050405020304" pitchFamily="18" charset="0"/>
                <a:hlinkClick r:id="rId4"/>
              </a:rPr>
              <a:t>efinch@thda.org</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(615)815-2109</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https://thda.org/govt-non-profit/affordable-housing-development-gap-subsidy/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313172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Question mark against red wall">
            <a:extLst>
              <a:ext uri="{FF2B5EF4-FFF2-40B4-BE49-F238E27FC236}">
                <a16:creationId xmlns:a16="http://schemas.microsoft.com/office/drawing/2014/main" id="{E0CA8B06-56E8-2383-D157-74E332DDCF2C}"/>
              </a:ext>
            </a:extLst>
          </p:cNvPr>
          <p:cNvPicPr>
            <a:picLocks noChangeAspect="1"/>
          </p:cNvPicPr>
          <p:nvPr/>
        </p:nvPicPr>
        <p:blipFill>
          <a:blip r:embed="rId2">
            <a:duotone>
              <a:prstClr val="black"/>
              <a:schemeClr val="tx2">
                <a:tint val="45000"/>
                <a:satMod val="400000"/>
              </a:schemeClr>
            </a:duotone>
            <a:alphaModFix amt="40000"/>
          </a:blip>
          <a:srcRect b="7025"/>
          <a:stretch>
            <a:fill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536A80A8-8EC9-E5E1-C8F6-39F5E9755179}"/>
              </a:ext>
            </a:extLst>
          </p:cNvPr>
          <p:cNvSpPr>
            <a:spLocks noGrp="1"/>
          </p:cNvSpPr>
          <p:nvPr>
            <p:ph type="ctr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latin typeface="+mj-lt"/>
              </a:rPr>
              <a:t>QUESTIONS</a:t>
            </a:r>
          </a:p>
        </p:txBody>
      </p:sp>
      <p:cxnSp>
        <p:nvCxnSpPr>
          <p:cNvPr id="16" name="Straight Connector 15">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745062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DEEF05-4B8B-331D-A329-6915A9210FB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0E35D-AA89-3C2E-C634-2E5E7AA15182}"/>
              </a:ext>
            </a:extLst>
          </p:cNvPr>
          <p:cNvSpPr>
            <a:spLocks noGrp="1"/>
          </p:cNvSpPr>
          <p:nvPr>
            <p:ph type="ctrTitle"/>
          </p:nvPr>
        </p:nvSpPr>
        <p:spPr>
          <a:xfrm>
            <a:off x="7859485" y="634946"/>
            <a:ext cx="3690257" cy="1450757"/>
          </a:xfrm>
        </p:spPr>
        <p:txBody>
          <a:bodyPr vert="horz" lIns="91440" tIns="45720" rIns="91440" bIns="45720" rtlCol="0" anchor="b">
            <a:normAutofit/>
          </a:bodyPr>
          <a:lstStyle/>
          <a:p>
            <a:r>
              <a:rPr lang="en-US" sz="4000" b="1" dirty="0">
                <a:solidFill>
                  <a:schemeClr val="tx1">
                    <a:lumMod val="75000"/>
                    <a:lumOff val="25000"/>
                  </a:schemeClr>
                </a:solidFill>
              </a:rPr>
              <a:t>WELCOME </a:t>
            </a:r>
            <a:r>
              <a:rPr lang="en-US" sz="4000" b="1" kern="1200" spc="-50" baseline="0" dirty="0">
                <a:solidFill>
                  <a:schemeClr val="tx1">
                    <a:lumMod val="75000"/>
                    <a:lumOff val="25000"/>
                  </a:schemeClr>
                </a:solidFill>
              </a:rPr>
              <a:t>AWARDEES</a:t>
            </a:r>
          </a:p>
        </p:txBody>
      </p:sp>
      <p:pic>
        <p:nvPicPr>
          <p:cNvPr id="5" name="Picture 4" descr="Wooden houses under construction">
            <a:extLst>
              <a:ext uri="{FF2B5EF4-FFF2-40B4-BE49-F238E27FC236}">
                <a16:creationId xmlns:a16="http://schemas.microsoft.com/office/drawing/2014/main" id="{A97FAAFE-F3C2-8E13-89B6-0ED746CD61AC}"/>
              </a:ext>
            </a:extLst>
          </p:cNvPr>
          <p:cNvPicPr>
            <a:picLocks noChangeAspect="1"/>
          </p:cNvPicPr>
          <p:nvPr/>
        </p:nvPicPr>
        <p:blipFill>
          <a:blip r:embed="rId2">
            <a:extLst>
              <a:ext uri="{28A0092B-C50C-407E-A947-70E740481C1C}">
                <a14:useLocalDpi xmlns:a14="http://schemas.microsoft.com/office/drawing/2010/main" val="0"/>
              </a:ext>
            </a:extLst>
          </a:blip>
          <a:srcRect l="564" r="12647" b="-1"/>
          <a:stretch>
            <a:fillRect/>
          </a:stretch>
        </p:blipFill>
        <p:spPr>
          <a:xfrm>
            <a:off x="633999" y="640081"/>
            <a:ext cx="6909801" cy="5314406"/>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91A4369-FE38-1FBC-3884-CFD8D593A20A}"/>
              </a:ext>
            </a:extLst>
          </p:cNvPr>
          <p:cNvSpPr txBox="1"/>
          <p:nvPr/>
        </p:nvSpPr>
        <p:spPr>
          <a:xfrm>
            <a:off x="8022772" y="2332226"/>
            <a:ext cx="3690257" cy="3755565"/>
          </a:xfrm>
          <a:prstGeom prst="rect">
            <a:avLst/>
          </a:prstGeom>
        </p:spPr>
        <p:txBody>
          <a:bodyPr vert="horz" lIns="0" tIns="45720" rIns="0" bIns="45720" rtlCol="0">
            <a:normAutofit/>
          </a:bodyPr>
          <a:lstStyle/>
          <a:p>
            <a:pPr marL="342900" marR="0" lvl="0" indent="-342900" fontAlgn="base">
              <a:lnSpc>
                <a:spcPct val="90000"/>
              </a:lnSpc>
              <a:spcBef>
                <a:spcPct val="0"/>
              </a:spcBef>
              <a:spcAft>
                <a:spcPts val="800"/>
              </a:spcAft>
              <a:buClr>
                <a:schemeClr val="accent1"/>
              </a:buClr>
              <a:buSzTx/>
              <a:buFont typeface="Wingdings" panose="05000000000000000000" pitchFamily="2" charset="2"/>
              <a:buChar char="v"/>
              <a:tabLst/>
              <a:defRPr/>
            </a:pPr>
            <a:r>
              <a:rPr lang="en-US" sz="2400" b="1" dirty="0">
                <a:solidFill>
                  <a:schemeClr val="tx1">
                    <a:lumMod val="75000"/>
                    <a:lumOff val="25000"/>
                  </a:schemeClr>
                </a:solidFill>
                <a:latin typeface="Century Gothic" panose="020B0502020202020204" pitchFamily="34" charset="0"/>
              </a:rPr>
              <a:t>UNITED HOUSING INC.</a:t>
            </a:r>
            <a:endParaRPr kumimoji="0" lang="en-US" sz="2400" b="0" i="0" u="none" strike="noStrike" cap="none" spc="0" normalizeH="0" baseline="0" noProof="0" dirty="0">
              <a:ln>
                <a:noFill/>
              </a:ln>
              <a:solidFill>
                <a:schemeClr val="tx1">
                  <a:lumMod val="75000"/>
                  <a:lumOff val="25000"/>
                </a:schemeClr>
              </a:solidFill>
              <a:effectLst/>
              <a:uLnTx/>
              <a:uFillTx/>
              <a:latin typeface="Century Gothic" panose="020B0502020202020204" pitchFamily="34" charset="0"/>
            </a:endParaRPr>
          </a:p>
          <a:p>
            <a:pPr marL="342900" marR="0" lvl="0" indent="-342900" fontAlgn="base">
              <a:lnSpc>
                <a:spcPct val="90000"/>
              </a:lnSpc>
              <a:spcBef>
                <a:spcPct val="0"/>
              </a:spcBef>
              <a:spcAft>
                <a:spcPts val="800"/>
              </a:spcAft>
              <a:buClr>
                <a:schemeClr val="accent1"/>
              </a:buClr>
              <a:buSzTx/>
              <a:buFont typeface="Wingdings" panose="05000000000000000000" pitchFamily="2" charset="2"/>
              <a:buChar char="v"/>
              <a:tabLst/>
              <a:defRPr/>
            </a:pPr>
            <a:r>
              <a:rPr kumimoji="0" lang="en-US" sz="2400" b="1" i="0" u="none" strike="noStrike" cap="none" spc="0" normalizeH="0" baseline="0" noProof="0" dirty="0">
                <a:ln>
                  <a:noFill/>
                </a:ln>
                <a:solidFill>
                  <a:schemeClr val="tx1">
                    <a:lumMod val="75000"/>
                    <a:lumOff val="25000"/>
                  </a:schemeClr>
                </a:solidFill>
                <a:effectLst/>
                <a:uLnTx/>
                <a:uFillTx/>
                <a:latin typeface="Century Gothic" panose="020B0502020202020204" pitchFamily="34" charset="0"/>
              </a:rPr>
              <a:t>HABITAT FOR HUMANITY OF GREATER MEMPHIS</a:t>
            </a:r>
            <a:endParaRPr kumimoji="0" lang="en-US" sz="2400" b="0" i="0" u="none" strike="noStrike" cap="none" spc="0" normalizeH="0" baseline="0" noProof="0" dirty="0">
              <a:ln>
                <a:noFill/>
              </a:ln>
              <a:solidFill>
                <a:schemeClr val="tx1">
                  <a:lumMod val="75000"/>
                  <a:lumOff val="25000"/>
                </a:schemeClr>
              </a:solidFill>
              <a:effectLst/>
              <a:uLnTx/>
              <a:uFillTx/>
              <a:latin typeface="Century Gothic" panose="020B0502020202020204" pitchFamily="34" charset="0"/>
            </a:endParaRPr>
          </a:p>
          <a:p>
            <a:pPr marL="342900" marR="0" lvl="0" indent="-342900" fontAlgn="base">
              <a:lnSpc>
                <a:spcPct val="90000"/>
              </a:lnSpc>
              <a:spcBef>
                <a:spcPct val="0"/>
              </a:spcBef>
              <a:spcAft>
                <a:spcPts val="800"/>
              </a:spcAft>
              <a:buClr>
                <a:schemeClr val="accent1"/>
              </a:buClr>
              <a:buSzTx/>
              <a:buFont typeface="Wingdings" panose="05000000000000000000" pitchFamily="2" charset="2"/>
              <a:buChar char="v"/>
              <a:tabLst/>
              <a:defRPr/>
            </a:pPr>
            <a:r>
              <a:rPr lang="en-US" sz="2400" b="1" dirty="0">
                <a:solidFill>
                  <a:schemeClr val="tx1">
                    <a:lumMod val="75000"/>
                    <a:lumOff val="25000"/>
                  </a:schemeClr>
                </a:solidFill>
                <a:latin typeface="Century Gothic" panose="020B0502020202020204" pitchFamily="34" charset="0"/>
              </a:rPr>
              <a:t>ALLCY BALL DEVELOPMENT CORPORATION</a:t>
            </a:r>
            <a:endParaRPr kumimoji="0" lang="en-US" sz="2400" b="0" i="0" u="none" strike="noStrike" cap="none" spc="0" normalizeH="0" baseline="0" noProof="0" dirty="0">
              <a:ln>
                <a:noFill/>
              </a:ln>
              <a:solidFill>
                <a:schemeClr val="tx1">
                  <a:lumMod val="75000"/>
                  <a:lumOff val="25000"/>
                </a:schemeClr>
              </a:solidFill>
              <a:effectLst/>
              <a:uLnTx/>
              <a:uFillTx/>
              <a:latin typeface="Century Gothic" panose="020B0502020202020204" pitchFamily="34" charset="0"/>
            </a:endParaRPr>
          </a:p>
          <a:p>
            <a:pPr marL="342900" marR="0" lvl="0" indent="-342900" fontAlgn="base">
              <a:lnSpc>
                <a:spcPct val="90000"/>
              </a:lnSpc>
              <a:spcBef>
                <a:spcPct val="0"/>
              </a:spcBef>
              <a:spcAft>
                <a:spcPts val="800"/>
              </a:spcAft>
              <a:buClr>
                <a:schemeClr val="accent1"/>
              </a:buClr>
              <a:buSzTx/>
              <a:buFont typeface="Wingdings" panose="05000000000000000000" pitchFamily="2" charset="2"/>
              <a:buChar char="v"/>
              <a:tabLst/>
              <a:defRPr/>
            </a:pPr>
            <a:r>
              <a:rPr lang="en-US" sz="2400" b="1" dirty="0">
                <a:solidFill>
                  <a:schemeClr val="tx1">
                    <a:lumMod val="75000"/>
                    <a:lumOff val="25000"/>
                  </a:schemeClr>
                </a:solidFill>
                <a:latin typeface="Century Gothic" panose="020B0502020202020204" pitchFamily="34" charset="0"/>
              </a:rPr>
              <a:t>HABITAT FOR HUMANITY WILLIAMSON/MAURY</a:t>
            </a:r>
            <a:endParaRPr kumimoji="0" lang="en-US" sz="2400" b="0" i="0" u="none" strike="noStrike"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001988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6660" y="6311322"/>
            <a:ext cx="1496288" cy="450498"/>
          </a:xfrm>
          <a:prstGeom prst="rect">
            <a:avLst/>
          </a:prstGeom>
        </p:spPr>
      </p:pic>
      <p:sp>
        <p:nvSpPr>
          <p:cNvPr id="8" name="TextBox 7"/>
          <p:cNvSpPr txBox="1"/>
          <p:nvPr/>
        </p:nvSpPr>
        <p:spPr>
          <a:xfrm>
            <a:off x="5282246" y="1598315"/>
            <a:ext cx="644249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240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9" name="Title 1"/>
          <p:cNvSpPr>
            <a:spLocks noGrp="1"/>
          </p:cNvSpPr>
          <p:nvPr>
            <p:ph type="ctrTitle"/>
          </p:nvPr>
        </p:nvSpPr>
        <p:spPr>
          <a:xfrm>
            <a:off x="403322" y="228600"/>
            <a:ext cx="10058400" cy="591312"/>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entury Gothic" panose="020B0502020202020204" pitchFamily="34" charset="0"/>
              </a:defRPr>
            </a:lvl1pPr>
          </a:lstStyle>
          <a:p>
            <a:r>
              <a:rPr lang="en-US" sz="3600" dirty="0">
                <a:solidFill>
                  <a:srgbClr val="B20000"/>
                </a:solidFill>
              </a:rPr>
              <a:t>Agenda Items</a:t>
            </a:r>
          </a:p>
        </p:txBody>
      </p:sp>
      <p:sp>
        <p:nvSpPr>
          <p:cNvPr id="2" name="TextBox 1">
            <a:extLst>
              <a:ext uri="{FF2B5EF4-FFF2-40B4-BE49-F238E27FC236}">
                <a16:creationId xmlns:a16="http://schemas.microsoft.com/office/drawing/2014/main" id="{BE04BC9F-91B3-7417-E2DF-59AEF7DA4E02}"/>
              </a:ext>
            </a:extLst>
          </p:cNvPr>
          <p:cNvSpPr txBox="1"/>
          <p:nvPr/>
        </p:nvSpPr>
        <p:spPr>
          <a:xfrm>
            <a:off x="1188292" y="1314175"/>
            <a:ext cx="7315200" cy="544764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Program Purpose and Overview</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400" dirty="0">
                <a:solidFill>
                  <a:srgbClr val="000000"/>
                </a:solidFill>
                <a:latin typeface="Century Gothic" panose="020B0502020202020204" pitchFamily="34" charset="0"/>
              </a:rPr>
              <a:t>Reservation of Funds Letter</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Eligible Activities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Prohibited Activities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Property Standards and Universal Design/</a:t>
            </a:r>
            <a:r>
              <a:rPr kumimoji="0" lang="en-US" sz="24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Visitability</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Equal Opportunity, Fair Housing, and Conflict of Interest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400" dirty="0">
                <a:solidFill>
                  <a:srgbClr val="000000"/>
                </a:solidFill>
                <a:latin typeface="Century Gothic" panose="020B0502020202020204" pitchFamily="34" charset="0"/>
              </a:rPr>
              <a:t>Allocation of Funds/Revised Payment Options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Forms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400" dirty="0">
                <a:solidFill>
                  <a:srgbClr val="000000"/>
                </a:solidFill>
                <a:latin typeface="Century Gothic" panose="020B0502020202020204" pitchFamily="34" charset="0"/>
              </a:rPr>
              <a:t>Document Submission Instructions – EDT Secure Site</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Q&amp;A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786757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AE8D-299D-D69B-73B4-890AD4FA7293}"/>
              </a:ext>
            </a:extLst>
          </p:cNvPr>
          <p:cNvSpPr>
            <a:spLocks noGrp="1"/>
          </p:cNvSpPr>
          <p:nvPr>
            <p:ph type="ctrTitle"/>
          </p:nvPr>
        </p:nvSpPr>
        <p:spPr/>
        <p:txBody>
          <a:bodyPr/>
          <a:lstStyle/>
          <a:p>
            <a:r>
              <a:rPr lang="en-US" dirty="0"/>
              <a:t>Program Purpose Overview</a:t>
            </a:r>
          </a:p>
        </p:txBody>
      </p:sp>
      <p:sp>
        <p:nvSpPr>
          <p:cNvPr id="4" name="TextBox 3">
            <a:extLst>
              <a:ext uri="{FF2B5EF4-FFF2-40B4-BE49-F238E27FC236}">
                <a16:creationId xmlns:a16="http://schemas.microsoft.com/office/drawing/2014/main" id="{7FB25CA7-0A0C-B1F4-FAC2-368E419A7DDD}"/>
              </a:ext>
            </a:extLst>
          </p:cNvPr>
          <p:cNvSpPr txBox="1"/>
          <p:nvPr/>
        </p:nvSpPr>
        <p:spPr>
          <a:xfrm>
            <a:off x="1210734" y="2209800"/>
            <a:ext cx="9060452" cy="31700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Tennessee Housing Trust Fund (THTF) promotes the production, preservation, and rehabilitation of housing for low to moderate income households across Tennessee. The </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Affordable Housing Development Gap Subsidy Program </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will be funded with a total of $3,000,000 from the THTF. The Program addresses the financial challenge that arises when the cost of developing new homes exceeds their appraised value, a common barrier in economically distressed communities. By bridging this development gap, the Program aims to promote homeownership, stabilize neighborhoods, and gradually improve property appraisal values.</a:t>
            </a:r>
          </a:p>
        </p:txBody>
      </p:sp>
    </p:spTree>
    <p:extLst>
      <p:ext uri="{BB962C8B-B14F-4D97-AF65-F5344CB8AC3E}">
        <p14:creationId xmlns:p14="http://schemas.microsoft.com/office/powerpoint/2010/main" val="24695878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444-D24E-3990-E162-B9F3B5DC59ED}"/>
              </a:ext>
            </a:extLst>
          </p:cNvPr>
          <p:cNvSpPr>
            <a:spLocks noGrp="1"/>
          </p:cNvSpPr>
          <p:nvPr>
            <p:ph type="ctrTitle"/>
          </p:nvPr>
        </p:nvSpPr>
        <p:spPr/>
        <p:txBody>
          <a:bodyPr/>
          <a:lstStyle/>
          <a:p>
            <a:r>
              <a:rPr lang="en-US" dirty="0"/>
              <a:t>Program Purpose Overview</a:t>
            </a:r>
          </a:p>
        </p:txBody>
      </p:sp>
      <p:sp>
        <p:nvSpPr>
          <p:cNvPr id="4" name="TextBox 3">
            <a:extLst>
              <a:ext uri="{FF2B5EF4-FFF2-40B4-BE49-F238E27FC236}">
                <a16:creationId xmlns:a16="http://schemas.microsoft.com/office/drawing/2014/main" id="{1BECAC79-8D5B-9AC2-B173-03EB4AFCB303}"/>
              </a:ext>
            </a:extLst>
          </p:cNvPr>
          <p:cNvSpPr txBox="1"/>
          <p:nvPr/>
        </p:nvSpPr>
        <p:spPr>
          <a:xfrm>
            <a:off x="1066800" y="1443841"/>
            <a:ext cx="9906000" cy="4678204"/>
          </a:xfrm>
          <a:prstGeom prst="rect">
            <a:avLst/>
          </a:prstGeom>
          <a:noFill/>
        </p:spPr>
        <p:txBody>
          <a:bodyPr wrap="square">
            <a:spAutoFit/>
          </a:bodyPr>
          <a:lstStyle/>
          <a:p>
            <a:pPr algn="ctr"/>
            <a:endParaRPr lang="en-US" dirty="0"/>
          </a:p>
          <a:p>
            <a:r>
              <a:rPr lang="en-US" sz="2000" dirty="0">
                <a:latin typeface="Century Gothic" panose="020B0502020202020204" pitchFamily="34" charset="0"/>
              </a:rPr>
              <a:t>As part of this initiative, THDA is requiring that initial home prices be set slightly above appraised value by approximately 3% to 6%, providing a seller credit to ensure the net purchase price realized by the low to moderate income buyer aligns with the appraised value. Buyers will remain responsible for all applicable closing costs and financing fees. </a:t>
            </a:r>
            <a:r>
              <a:rPr lang="en-US" sz="2000" dirty="0">
                <a:solidFill>
                  <a:srgbClr val="000000"/>
                </a:solidFill>
                <a:latin typeface="Century Gothic" panose="020B0502020202020204" pitchFamily="34" charset="0"/>
              </a:rPr>
              <a:t>THDA will provide the funds </a:t>
            </a:r>
            <a:r>
              <a:rPr kumimoji="0" lang="en-US" sz="20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or after</a:t>
            </a:r>
            <a:r>
              <a:rPr kumimoji="0" lang="en-US" sz="2000" b="0" i="0"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closing </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on a house-by-house basis on qualifying new builds with up to a maximum subsidy of $70,000 (Seventy Thousand dollars) per unit to cover the Development Gap.</a:t>
            </a:r>
          </a:p>
          <a:p>
            <a:endParaRPr lang="en-US" sz="2000" dirty="0">
              <a:latin typeface="Century Gothic" panose="020B0502020202020204" pitchFamily="34" charset="0"/>
            </a:endParaRPr>
          </a:p>
          <a:p>
            <a:r>
              <a:rPr lang="en-US" sz="2000" dirty="0">
                <a:latin typeface="Century Gothic" panose="020B0502020202020204" pitchFamily="34" charset="0"/>
              </a:rPr>
              <a:t>This approach is designed to help organically increase appraisal values over time, better aligning them with the true cost of development. By strategically subsidizing development, adjusting pricing and offering direct support to buyers, THDA aims to stimulate affordable housing production in these underserved areas while gradually improving market conditions.</a:t>
            </a:r>
          </a:p>
        </p:txBody>
      </p:sp>
    </p:spTree>
    <p:extLst>
      <p:ext uri="{BB962C8B-B14F-4D97-AF65-F5344CB8AC3E}">
        <p14:creationId xmlns:p14="http://schemas.microsoft.com/office/powerpoint/2010/main" val="25914007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ACD7-A82C-9364-3E0D-F06F4DADF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E10E8-506B-407C-B44C-04EB75AE0B7B}"/>
              </a:ext>
            </a:extLst>
          </p:cNvPr>
          <p:cNvSpPr>
            <a:spLocks noGrp="1"/>
          </p:cNvSpPr>
          <p:nvPr>
            <p:ph type="ctrTitle"/>
          </p:nvPr>
        </p:nvSpPr>
        <p:spPr/>
        <p:txBody>
          <a:bodyPr/>
          <a:lstStyle/>
          <a:p>
            <a:r>
              <a:rPr lang="en-US" dirty="0"/>
              <a:t>Reservation of Funds Letter</a:t>
            </a:r>
          </a:p>
        </p:txBody>
      </p:sp>
      <p:sp>
        <p:nvSpPr>
          <p:cNvPr id="4" name="TextBox 3">
            <a:extLst>
              <a:ext uri="{FF2B5EF4-FFF2-40B4-BE49-F238E27FC236}">
                <a16:creationId xmlns:a16="http://schemas.microsoft.com/office/drawing/2014/main" id="{B1551188-EA4B-EE3D-2A95-A3F1489F727E}"/>
              </a:ext>
            </a:extLst>
          </p:cNvPr>
          <p:cNvSpPr txBox="1"/>
          <p:nvPr/>
        </p:nvSpPr>
        <p:spPr>
          <a:xfrm>
            <a:off x="850392" y="1315825"/>
            <a:ext cx="10762488" cy="5052665"/>
          </a:xfrm>
          <a:prstGeom prst="rect">
            <a:avLst/>
          </a:prstGeom>
          <a:noFill/>
        </p:spPr>
        <p:txBody>
          <a:bodyPr wrap="square">
            <a:spAutoFit/>
          </a:bodyPr>
          <a:lstStyle/>
          <a:p>
            <a:pPr marL="285750" marR="0" indent="-285750" algn="just">
              <a:buFont typeface="Wingdings" panose="05000000000000000000" pitchFamily="2" charset="2"/>
              <a:buChar char="Ø"/>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entury Gothic" panose="020B0502020202020204" pitchFamily="34" charset="0"/>
                <a:ea typeface="Calibri" panose="020F0502020204030204" pitchFamily="34" charset="0"/>
                <a:cs typeface="Times New Roman" panose="02020603050405020304" pitchFamily="18" charset="0"/>
              </a:rPr>
              <a:t>Updated Reservation of Funds Letters were emailed last week by Legal to all Grantees for approval</a:t>
            </a:r>
          </a:p>
          <a:p>
            <a:pPr marR="0" algn="just"/>
            <a:endParaRPr lang="en-US"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marR="0" algn="just"/>
            <a:endParaRPr lang="en-US" sz="1600" dirty="0">
              <a:effectLst/>
              <a:latin typeface="Century Gothic" panose="020B0502020202020204" pitchFamily="34" charset="0"/>
              <a:ea typeface="Times New Roman" panose="02020603050405020304" pitchFamily="18" charset="0"/>
            </a:endParaRPr>
          </a:p>
          <a:p>
            <a:pPr marL="0" marR="0" algn="just">
              <a:buNone/>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2000" dirty="0">
              <a:effectLst/>
              <a:latin typeface="Century Gothic" panose="020B0502020202020204" pitchFamily="34" charset="0"/>
              <a:ea typeface="Times New Roman" panose="02020603050405020304" pitchFamily="18" charset="0"/>
            </a:endParaRPr>
          </a:p>
          <a:p>
            <a:pPr marL="0" marR="0" algn="just">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E</a:t>
            </a: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ffective date of the reservation:			NOVEMBER 1, 2025</a:t>
            </a:r>
            <a:endParaRPr lang="en-US" sz="2000" dirty="0">
              <a:effectLst/>
              <a:latin typeface="Century Gothic" panose="020B0502020202020204" pitchFamily="34" charset="0"/>
              <a:ea typeface="Times New Roman" panose="02020603050405020304" pitchFamily="18" charset="0"/>
            </a:endParaRPr>
          </a:p>
          <a:p>
            <a:pPr marL="0" marR="0" algn="just">
              <a:buNone/>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2000" dirty="0">
              <a:effectLst/>
              <a:latin typeface="Century Gothic" panose="020B0502020202020204" pitchFamily="34" charset="0"/>
              <a:ea typeface="Times New Roman" panose="02020603050405020304" pitchFamily="18" charset="0"/>
            </a:endParaRPr>
          </a:p>
          <a:p>
            <a:pPr marL="0" marR="0" algn="just">
              <a:buNone/>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Date Reservation expires:			OCTOBER 31, 2027</a:t>
            </a:r>
          </a:p>
          <a:p>
            <a:pPr marL="0" marR="0" algn="just">
              <a:buNone/>
            </a:pPr>
            <a:endParaRPr lang="en-US" b="1" dirty="0">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en-US" b="1" dirty="0">
                <a:latin typeface="Century Gothic" panose="020B0502020202020204" pitchFamily="34" charset="0"/>
                <a:ea typeface="Calibri" panose="020F0502020204030204" pitchFamily="34" charset="0"/>
                <a:cs typeface="Times New Roman" panose="02020603050405020304" pitchFamily="18" charset="0"/>
              </a:rPr>
              <a:t>Grantees shall newly construct up to TEN (10) units of single-family housing for sale to low- and moderate-income homebuyers (up to 120% of the AMI for the area where the home will be developed.)</a:t>
            </a:r>
            <a:endParaRPr lang="en-US" sz="2000" dirty="0">
              <a:latin typeface="Century Gothic" panose="020B0502020202020204" pitchFamily="34" charset="0"/>
              <a:ea typeface="Times New Roman" panose="02020603050405020304" pitchFamily="18" charset="0"/>
            </a:endParaRPr>
          </a:p>
          <a:p>
            <a:pPr marL="0" marR="0" algn="just">
              <a:buNone/>
            </a:pPr>
            <a:endParaRPr lang="en-US"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just">
              <a:buNone/>
            </a:pPr>
            <a:endParaRPr lang="en-US"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R="0" lvl="0" algn="just">
              <a:lnSpc>
                <a:spcPct val="115000"/>
              </a:lnSpc>
              <a:spcAft>
                <a:spcPts val="1000"/>
              </a:spcAft>
            </a:pPr>
            <a:r>
              <a:rPr lang="en-US" sz="2000" b="1" dirty="0">
                <a:latin typeface="Century Gothic" panose="020B0502020202020204" pitchFamily="34" charset="0"/>
                <a:ea typeface="Calibri" panose="020F0502020204030204" pitchFamily="34" charset="0"/>
                <a:cs typeface="Arial" panose="020B0604020202020204" pitchFamily="34" charset="0"/>
              </a:rPr>
              <a:t>The Reservation of Funds Letter must be executed </a:t>
            </a:r>
            <a:r>
              <a:rPr lang="en-US" sz="2000" b="1" u="sng" dirty="0">
                <a:solidFill>
                  <a:srgbClr val="881E1E"/>
                </a:solidFill>
                <a:effectLst/>
                <a:latin typeface="Century Gothic" panose="020B0502020202020204" pitchFamily="34" charset="0"/>
                <a:ea typeface="Calibri" panose="020F0502020204030204" pitchFamily="34" charset="0"/>
                <a:cs typeface="Arial" panose="020B0604020202020204" pitchFamily="34" charset="0"/>
              </a:rPr>
              <a:t>NO LATER THAN THE END OF BUSINESS ON NOVEMBER 30, 2025. </a:t>
            </a:r>
          </a:p>
          <a:p>
            <a:pPr marL="0" marR="0" algn="just">
              <a:buNone/>
            </a:pPr>
            <a:endParaRPr lang="en-US" sz="2000" dirty="0">
              <a:effectLst/>
              <a:latin typeface="Times New Roman" panose="02020603050405020304" pitchFamily="18" charset="0"/>
              <a:ea typeface="Times New Roman" panose="02020603050405020304" pitchFamily="18" charset="0"/>
            </a:endParaRPr>
          </a:p>
          <a:p>
            <a:pPr marL="0" marR="0" algn="jus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41800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D41F-D748-4EAE-7B0B-FDEC5D0B9FD1}"/>
              </a:ext>
            </a:extLst>
          </p:cNvPr>
          <p:cNvSpPr>
            <a:spLocks noGrp="1"/>
          </p:cNvSpPr>
          <p:nvPr>
            <p:ph type="ctrTitle"/>
          </p:nvPr>
        </p:nvSpPr>
        <p:spPr/>
        <p:txBody>
          <a:bodyPr/>
          <a:lstStyle/>
          <a:p>
            <a:r>
              <a:rPr lang="en-US" dirty="0"/>
              <a:t>Eligible Activities</a:t>
            </a:r>
          </a:p>
        </p:txBody>
      </p:sp>
      <p:sp>
        <p:nvSpPr>
          <p:cNvPr id="4" name="TextBox 3">
            <a:extLst>
              <a:ext uri="{FF2B5EF4-FFF2-40B4-BE49-F238E27FC236}">
                <a16:creationId xmlns:a16="http://schemas.microsoft.com/office/drawing/2014/main" id="{30347361-19F3-247E-A77E-017AC129D98D}"/>
              </a:ext>
            </a:extLst>
          </p:cNvPr>
          <p:cNvSpPr txBox="1"/>
          <p:nvPr/>
        </p:nvSpPr>
        <p:spPr>
          <a:xfrm>
            <a:off x="753533" y="1236133"/>
            <a:ext cx="11370733" cy="541686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Eligible housing activities under the 2025 Development Gap Subsidy Program include:</a:t>
            </a:r>
          </a:p>
          <a:p>
            <a:pPr marR="0" lvl="0" algn="l" defTabSz="914400" rtl="0" eaLnBrk="1" fontAlgn="base" latinLnBrk="0" hangingPunct="1">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indent="-342900" fontAlgn="base">
              <a:spcBef>
                <a:spcPct val="0"/>
              </a:spcBef>
              <a:spcAft>
                <a:spcPct val="0"/>
              </a:spcAft>
              <a:buAutoNum type="alphaLcPeriod"/>
            </a:pPr>
            <a:r>
              <a:rPr lang="en-US" b="1" dirty="0">
                <a:latin typeface="Century Gothic" panose="020B0502020202020204" pitchFamily="34" charset="0"/>
              </a:rPr>
              <a:t>Costs to Develop Units: </a:t>
            </a:r>
          </a:p>
          <a:p>
            <a:pPr fontAlgn="base">
              <a:spcBef>
                <a:spcPct val="0"/>
              </a:spcBef>
              <a:spcAft>
                <a:spcPct val="0"/>
              </a:spcAft>
            </a:pPr>
            <a:r>
              <a:rPr lang="en-US" dirty="0">
                <a:latin typeface="Century Gothic" panose="020B0502020202020204" pitchFamily="34" charset="0"/>
              </a:rPr>
              <a:t>	Program funds must be used to subsidize the cost to develop single-family units for 	homeownership and is limited to new construction only. Grant Recipients must be the owner 	and developer of the units at the time the units are constructed.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000000"/>
                </a:solidFill>
                <a:latin typeface="Century Gothic" panose="020B0502020202020204" pitchFamily="34" charset="0"/>
              </a:rPr>
              <a:t>b</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Sales Price: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All units must have a final sale price of between 3 and six percent (3%-6%) above the final 	appraised value of the home. The final amount will be determined by the policies of the first 	mortgage provider</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LcPeriod" startAt="3"/>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Seller Credit: </a:t>
            </a:r>
          </a:p>
          <a:p>
            <a:pPr marR="0" lvl="0" algn="l" defTabSz="914400" rtl="0" eaLnBrk="1" fontAlgn="base" latinLnBrk="0" hangingPunct="1">
              <a:lnSpc>
                <a:spcPct val="100000"/>
              </a:lnSpc>
              <a:spcBef>
                <a:spcPct val="0"/>
              </a:spcBef>
              <a:spcAft>
                <a:spcPct val="0"/>
              </a:spcAft>
              <a:buClrTx/>
              <a:buSzTx/>
              <a:tabLst/>
              <a:defRPr/>
            </a:pPr>
            <a:r>
              <a:rPr kumimoji="0" lang="en-US" sz="18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When units are sold to eligible homebuyers, the developer/seller must provide funds as a 	seller credit to reduce the buyer’s obligation to no more than the appraised value of the 	home, plus all applicable buyer fees and closing costs.</a:t>
            </a:r>
          </a:p>
          <a:p>
            <a:pPr marR="0" lvl="0" algn="l" defTabSz="914400" rtl="0" eaLnBrk="1" fontAlgn="base" latinLnBrk="0" hangingPunct="1">
              <a:lnSpc>
                <a:spcPct val="100000"/>
              </a:lnSpc>
              <a:spcBef>
                <a:spcPct val="0"/>
              </a:spcBef>
              <a:spcAft>
                <a:spcPct val="0"/>
              </a:spcAft>
              <a:buClrTx/>
              <a:buSzTx/>
              <a:tabLst/>
              <a:defRPr/>
            </a:pPr>
            <a:endParaRPr lang="en-US" b="1" dirty="0">
              <a:solidFill>
                <a:srgbClr val="000000"/>
              </a:solidFill>
              <a:latin typeface="Century Gothic" panose="020B05020202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Arial" charset="0"/>
            </a:endParaRPr>
          </a:p>
        </p:txBody>
      </p:sp>
    </p:spTree>
    <p:extLst>
      <p:ext uri="{BB962C8B-B14F-4D97-AF65-F5344CB8AC3E}">
        <p14:creationId xmlns:p14="http://schemas.microsoft.com/office/powerpoint/2010/main" val="64315781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Custom 2">
      <a:dk1>
        <a:srgbClr val="000000"/>
      </a:dk1>
      <a:lt1>
        <a:sysClr val="window" lastClr="FFFFFF"/>
      </a:lt1>
      <a:dk2>
        <a:srgbClr val="39576F"/>
      </a:dk2>
      <a:lt2>
        <a:srgbClr val="DDDDDD"/>
      </a:lt2>
      <a:accent1>
        <a:srgbClr val="9F2122"/>
      </a:accent1>
      <a:accent2>
        <a:srgbClr val="4F7898"/>
      </a:accent2>
      <a:accent3>
        <a:srgbClr val="9F2122"/>
      </a:accent3>
      <a:accent4>
        <a:srgbClr val="426781"/>
      </a:accent4>
      <a:accent5>
        <a:srgbClr val="39576F"/>
      </a:accent5>
      <a:accent6>
        <a:srgbClr val="871E1B"/>
      </a:accent6>
      <a:hlink>
        <a:srgbClr val="39576F"/>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781</TotalTime>
  <Words>2050</Words>
  <Application>Microsoft Office PowerPoint</Application>
  <PresentationFormat>Widescreen</PresentationFormat>
  <Paragraphs>197</Paragraphs>
  <Slides>33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MS Gothic</vt:lpstr>
      <vt:lpstr>Aptos</vt:lpstr>
      <vt:lpstr>Aptos Display</vt:lpstr>
      <vt:lpstr>Arial</vt:lpstr>
      <vt:lpstr>Calibri</vt:lpstr>
      <vt:lpstr>Century Gothic</vt:lpstr>
      <vt:lpstr>Segoe UI Symbol</vt:lpstr>
      <vt:lpstr>Times New Roman</vt:lpstr>
      <vt:lpstr>Wingdings</vt:lpstr>
      <vt:lpstr>Office Theme</vt:lpstr>
      <vt:lpstr>Retrospect</vt:lpstr>
      <vt:lpstr>PowerPoint Presentation</vt:lpstr>
      <vt:lpstr>Affordable Housing Development Gap Subsidy Program - Grantee Workshop</vt:lpstr>
      <vt:lpstr>The TEAM</vt:lpstr>
      <vt:lpstr>WELCOME AWARDEES</vt:lpstr>
      <vt:lpstr>Agenda Items</vt:lpstr>
      <vt:lpstr>Program Purpose Overview</vt:lpstr>
      <vt:lpstr>Program Purpose Overview</vt:lpstr>
      <vt:lpstr>Reservation of Funds Letter</vt:lpstr>
      <vt:lpstr>Eligible Activities</vt:lpstr>
      <vt:lpstr>Eligible Activities (cont.)</vt:lpstr>
      <vt:lpstr>Prohibited Activities</vt:lpstr>
      <vt:lpstr>Property Standards and  Universal Design/Visitabilty</vt:lpstr>
      <vt:lpstr>Property Standards</vt:lpstr>
      <vt:lpstr>Universal Design/Visitability</vt:lpstr>
      <vt:lpstr>Universal Design/Visitability (cont.)</vt:lpstr>
      <vt:lpstr>Universal Design/Visitability (cont.)</vt:lpstr>
      <vt:lpstr>Equal Opportunity &amp; Fair Housing/Conflict of Interest</vt:lpstr>
      <vt:lpstr>Allocation of Funds/Revised Payment Options </vt:lpstr>
      <vt:lpstr>Allocation of Funds</vt:lpstr>
      <vt:lpstr>Allocation of Funds – Funding Requirements</vt:lpstr>
      <vt:lpstr>Forms for Reimbursement and Submission Requirements</vt:lpstr>
      <vt:lpstr>Forms</vt:lpstr>
      <vt:lpstr>Development Gap Subsidy Program:  Signature Form  *only need at grant start up and if the signatories change during the grant period</vt:lpstr>
      <vt:lpstr>Development Gap Subsidy Program:  Pay Request Checklist  </vt:lpstr>
      <vt:lpstr>PowerPoint Presentation</vt:lpstr>
      <vt:lpstr>PowerPoint Presentation</vt:lpstr>
      <vt:lpstr>Development Gap Subsidy Program:  Form 5 –Request for Payment Form  </vt:lpstr>
      <vt:lpstr>PowerPoint Presentation</vt:lpstr>
      <vt:lpstr>PowerPoint Presentation</vt:lpstr>
      <vt:lpstr>PowerPoint Presentation</vt:lpstr>
      <vt:lpstr>Submission Instructions</vt:lpstr>
      <vt:lpstr>TEAM Contact Information</vt:lpstr>
      <vt:lpstr>QUESTIONS</vt:lpstr>
    </vt:vector>
  </TitlesOfParts>
  <Company>THDA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Larisa Stout</dc:creator>
  <cp:lastModifiedBy>Evelyn Finch</cp:lastModifiedBy>
  <cp:revision>7</cp:revision>
  <dcterms:created xsi:type="dcterms:W3CDTF">2025-11-17T15:27:30Z</dcterms:created>
  <dcterms:modified xsi:type="dcterms:W3CDTF">2025-11-19T15:03:51Z</dcterms:modified>
</cp:coreProperties>
</file>